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2" r:id="rId2"/>
    <p:sldId id="256" r:id="rId3"/>
    <p:sldId id="257" r:id="rId4"/>
    <p:sldId id="264" r:id="rId5"/>
    <p:sldId id="259" r:id="rId6"/>
    <p:sldId id="260" r:id="rId7"/>
    <p:sldId id="261" r:id="rId8"/>
    <p:sldId id="263" r:id="rId9"/>
    <p:sldId id="267" r:id="rId10"/>
    <p:sldId id="265" r:id="rId11"/>
    <p:sldId id="268" r:id="rId12"/>
    <p:sldId id="258" r:id="rId13"/>
    <p:sldId id="266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2FD3C-0322-4E43-9EF3-CCD8D3A952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9450C02-28C5-484D-8E9F-89AB5737F071}">
      <dgm:prSet custT="1"/>
      <dgm:spPr/>
      <dgm:t>
        <a:bodyPr/>
        <a:lstStyle/>
        <a:p>
          <a:pPr rtl="0"/>
          <a:r>
            <a:rPr lang="cs-CZ" sz="1800" dirty="0" smtClean="0"/>
            <a:t>překonávání cyklického pojetí</a:t>
          </a:r>
          <a:endParaRPr lang="cs-CZ" sz="1800" dirty="0"/>
        </a:p>
      </dgm:t>
    </dgm:pt>
    <dgm:pt modelId="{0C4FA7F0-4127-40E0-AD33-5A8EDADE1792}" type="parTrans" cxnId="{4CA0A691-C26D-46E4-826F-EAF4F8607385}">
      <dgm:prSet/>
      <dgm:spPr/>
      <dgm:t>
        <a:bodyPr/>
        <a:lstStyle/>
        <a:p>
          <a:endParaRPr lang="cs-CZ"/>
        </a:p>
      </dgm:t>
    </dgm:pt>
    <dgm:pt modelId="{381A9A1D-CB08-48FF-8231-6BEA18976D7A}" type="sibTrans" cxnId="{4CA0A691-C26D-46E4-826F-EAF4F8607385}">
      <dgm:prSet/>
      <dgm:spPr/>
      <dgm:t>
        <a:bodyPr/>
        <a:lstStyle/>
        <a:p>
          <a:endParaRPr lang="cs-CZ"/>
        </a:p>
      </dgm:t>
    </dgm:pt>
    <dgm:pt modelId="{C1560333-B1C2-4780-AD7F-7E9CDD589AAF}">
      <dgm:prSet/>
      <dgm:spPr/>
      <dgm:t>
        <a:bodyPr/>
        <a:lstStyle/>
        <a:p>
          <a:pPr rtl="0"/>
          <a:r>
            <a:rPr lang="cs-CZ" dirty="0" smtClean="0"/>
            <a:t>Přetrvávající mytologické představy</a:t>
          </a:r>
          <a:endParaRPr lang="cs-CZ" dirty="0"/>
        </a:p>
      </dgm:t>
    </dgm:pt>
    <dgm:pt modelId="{63C790AD-56B5-4F86-A0E3-758ABDB2F9C4}" type="parTrans" cxnId="{2921A652-ED8C-4559-8477-E34708F97C01}">
      <dgm:prSet/>
      <dgm:spPr/>
      <dgm:t>
        <a:bodyPr/>
        <a:lstStyle/>
        <a:p>
          <a:endParaRPr lang="cs-CZ"/>
        </a:p>
      </dgm:t>
    </dgm:pt>
    <dgm:pt modelId="{187025E6-B2FD-44CC-8242-66ADF1C56F68}" type="sibTrans" cxnId="{2921A652-ED8C-4559-8477-E34708F97C01}">
      <dgm:prSet/>
      <dgm:spPr/>
      <dgm:t>
        <a:bodyPr/>
        <a:lstStyle/>
        <a:p>
          <a:endParaRPr lang="cs-CZ"/>
        </a:p>
      </dgm:t>
    </dgm:pt>
    <dgm:pt modelId="{C1560332-B1D3-4188-908D-9D7266AFCC7E}">
      <dgm:prSet/>
      <dgm:spPr/>
      <dgm:t>
        <a:bodyPr/>
        <a:lstStyle/>
        <a:p>
          <a:pPr rtl="0"/>
          <a:r>
            <a:rPr lang="cs-CZ" dirty="0" smtClean="0"/>
            <a:t>Antické koncepce cyklu</a:t>
          </a:r>
          <a:endParaRPr lang="cs-CZ" dirty="0"/>
        </a:p>
      </dgm:t>
    </dgm:pt>
    <dgm:pt modelId="{C8ACD9A0-91B4-4FB3-B932-F352487F8B59}" type="parTrans" cxnId="{A40FDE6D-8E8A-4959-8001-FABB8A18D5C5}">
      <dgm:prSet/>
      <dgm:spPr/>
      <dgm:t>
        <a:bodyPr/>
        <a:lstStyle/>
        <a:p>
          <a:endParaRPr lang="cs-CZ"/>
        </a:p>
      </dgm:t>
    </dgm:pt>
    <dgm:pt modelId="{E5990FFF-7E5F-4DC8-860E-3F39DC81072D}" type="sibTrans" cxnId="{A40FDE6D-8E8A-4959-8001-FABB8A18D5C5}">
      <dgm:prSet/>
      <dgm:spPr/>
      <dgm:t>
        <a:bodyPr/>
        <a:lstStyle/>
        <a:p>
          <a:endParaRPr lang="cs-CZ"/>
        </a:p>
      </dgm:t>
    </dgm:pt>
    <dgm:pt modelId="{7303AC98-D6FF-40DD-A779-8C79CFB9FB73}">
      <dgm:prSet/>
      <dgm:spPr/>
      <dgm:t>
        <a:bodyPr/>
        <a:lstStyle/>
        <a:p>
          <a:pPr rtl="0"/>
          <a:r>
            <a:rPr lang="cs-CZ" dirty="0" smtClean="0">
              <a:sym typeface="Wingdings"/>
            </a:rPr>
            <a:t></a:t>
          </a:r>
          <a:r>
            <a:rPr lang="cs-CZ" dirty="0" smtClean="0"/>
            <a:t>Biblické pojetí</a:t>
          </a:r>
          <a:endParaRPr lang="cs-CZ" dirty="0"/>
        </a:p>
      </dgm:t>
    </dgm:pt>
    <dgm:pt modelId="{C31A8B6F-7645-4125-8CE9-46BF7A8039C2}" type="parTrans" cxnId="{3B02315C-5CCD-4FDE-8787-73E9A6528198}">
      <dgm:prSet/>
      <dgm:spPr/>
      <dgm:t>
        <a:bodyPr/>
        <a:lstStyle/>
        <a:p>
          <a:endParaRPr lang="cs-CZ"/>
        </a:p>
      </dgm:t>
    </dgm:pt>
    <dgm:pt modelId="{8C2529C5-535A-46C4-97E1-D112DA556575}" type="sibTrans" cxnId="{3B02315C-5CCD-4FDE-8787-73E9A6528198}">
      <dgm:prSet/>
      <dgm:spPr/>
      <dgm:t>
        <a:bodyPr/>
        <a:lstStyle/>
        <a:p>
          <a:endParaRPr lang="cs-CZ"/>
        </a:p>
      </dgm:t>
    </dgm:pt>
    <dgm:pt modelId="{4DA0E81F-0A77-4C22-8BBD-24096783DAB9}">
      <dgm:prSet/>
      <dgm:spPr/>
      <dgm:t>
        <a:bodyPr/>
        <a:lstStyle/>
        <a:p>
          <a:pPr rtl="0"/>
          <a:endParaRPr lang="cs-CZ" dirty="0"/>
        </a:p>
      </dgm:t>
    </dgm:pt>
    <dgm:pt modelId="{5B7BEB9C-F9DB-4823-B108-A250336D3F4A}" type="parTrans" cxnId="{F79F2D34-2A2A-4F00-B8D1-13915E64B5BF}">
      <dgm:prSet/>
      <dgm:spPr/>
      <dgm:t>
        <a:bodyPr/>
        <a:lstStyle/>
        <a:p>
          <a:endParaRPr lang="cs-CZ"/>
        </a:p>
      </dgm:t>
    </dgm:pt>
    <dgm:pt modelId="{708FA64D-A8E9-48EA-A10E-9768BA70F968}" type="sibTrans" cxnId="{F79F2D34-2A2A-4F00-B8D1-13915E64B5BF}">
      <dgm:prSet/>
      <dgm:spPr/>
      <dgm:t>
        <a:bodyPr/>
        <a:lstStyle/>
        <a:p>
          <a:endParaRPr lang="cs-CZ"/>
        </a:p>
      </dgm:t>
    </dgm:pt>
    <dgm:pt modelId="{ABB0A1F7-B0BF-4C3D-8A43-FF7E81A8138C}">
      <dgm:prSet/>
      <dgm:spPr/>
      <dgm:t>
        <a:bodyPr/>
        <a:lstStyle/>
        <a:p>
          <a:pPr rtl="0"/>
          <a:endParaRPr lang="cs-CZ" dirty="0"/>
        </a:p>
      </dgm:t>
    </dgm:pt>
    <dgm:pt modelId="{2A2F8311-8CA2-42D7-AB88-058954BBCC20}" type="parTrans" cxnId="{2B0F9C2F-BD73-418C-B092-5CCB4BBE7326}">
      <dgm:prSet/>
      <dgm:spPr/>
      <dgm:t>
        <a:bodyPr/>
        <a:lstStyle/>
        <a:p>
          <a:endParaRPr lang="cs-CZ"/>
        </a:p>
      </dgm:t>
    </dgm:pt>
    <dgm:pt modelId="{E84047A9-35B6-4527-8A06-B9AECDCD0BD7}" type="sibTrans" cxnId="{2B0F9C2F-BD73-418C-B092-5CCB4BBE7326}">
      <dgm:prSet/>
      <dgm:spPr/>
      <dgm:t>
        <a:bodyPr/>
        <a:lstStyle/>
        <a:p>
          <a:endParaRPr lang="cs-CZ"/>
        </a:p>
      </dgm:t>
    </dgm:pt>
    <dgm:pt modelId="{F1A14828-5D9D-4224-AD68-187522992B03}" type="pres">
      <dgm:prSet presAssocID="{EDF2FD3C-0322-4E43-9EF3-CCD8D3A952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DBEC3E1-BF0E-414B-A1AB-A7A637A2DEF3}" type="pres">
      <dgm:prSet presAssocID="{49450C02-28C5-484D-8E9F-89AB5737F071}" presName="linNode" presStyleCnt="0"/>
      <dgm:spPr/>
    </dgm:pt>
    <dgm:pt modelId="{74246C7F-45E4-403F-AF16-A99CFA00C67A}" type="pres">
      <dgm:prSet presAssocID="{49450C02-28C5-484D-8E9F-89AB5737F071}" presName="parentText" presStyleLbl="node1" presStyleIdx="0" presStyleCnt="1" custScaleX="196347" custLinFactNeighborX="-20505" custLinFactNeighborY="-82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29FF4B-0EE4-4F76-8DA1-32AE6045A8E0}" type="pres">
      <dgm:prSet presAssocID="{49450C02-28C5-484D-8E9F-89AB5737F07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B02315C-5CCD-4FDE-8787-73E9A6528198}" srcId="{49450C02-28C5-484D-8E9F-89AB5737F071}" destId="{7303AC98-D6FF-40DD-A779-8C79CFB9FB73}" srcOrd="4" destOrd="0" parTransId="{C31A8B6F-7645-4125-8CE9-46BF7A8039C2}" sibTransId="{8C2529C5-535A-46C4-97E1-D112DA556575}"/>
    <dgm:cxn modelId="{A40FDE6D-8E8A-4959-8001-FABB8A18D5C5}" srcId="{49450C02-28C5-484D-8E9F-89AB5737F071}" destId="{C1560332-B1D3-4188-908D-9D7266AFCC7E}" srcOrd="2" destOrd="0" parTransId="{C8ACD9A0-91B4-4FB3-B932-F352487F8B59}" sibTransId="{E5990FFF-7E5F-4DC8-860E-3F39DC81072D}"/>
    <dgm:cxn modelId="{E17E62A3-8E47-4DCD-9478-349CC860D3DC}" type="presOf" srcId="{4DA0E81F-0A77-4C22-8BBD-24096783DAB9}" destId="{3929FF4B-0EE4-4F76-8DA1-32AE6045A8E0}" srcOrd="0" destOrd="1" presId="urn:microsoft.com/office/officeart/2005/8/layout/vList5"/>
    <dgm:cxn modelId="{2B0F9C2F-BD73-418C-B092-5CCB4BBE7326}" srcId="{49450C02-28C5-484D-8E9F-89AB5737F071}" destId="{ABB0A1F7-B0BF-4C3D-8A43-FF7E81A8138C}" srcOrd="3" destOrd="0" parTransId="{2A2F8311-8CA2-42D7-AB88-058954BBCC20}" sibTransId="{E84047A9-35B6-4527-8A06-B9AECDCD0BD7}"/>
    <dgm:cxn modelId="{1891489B-AAEC-499E-941D-1DD348E7CC81}" type="presOf" srcId="{ABB0A1F7-B0BF-4C3D-8A43-FF7E81A8138C}" destId="{3929FF4B-0EE4-4F76-8DA1-32AE6045A8E0}" srcOrd="0" destOrd="3" presId="urn:microsoft.com/office/officeart/2005/8/layout/vList5"/>
    <dgm:cxn modelId="{4CA0A691-C26D-46E4-826F-EAF4F8607385}" srcId="{EDF2FD3C-0322-4E43-9EF3-CCD8D3A952A6}" destId="{49450C02-28C5-484D-8E9F-89AB5737F071}" srcOrd="0" destOrd="0" parTransId="{0C4FA7F0-4127-40E0-AD33-5A8EDADE1792}" sibTransId="{381A9A1D-CB08-48FF-8231-6BEA18976D7A}"/>
    <dgm:cxn modelId="{68619F5D-CC09-4795-A2C7-B4E65DD5FCA8}" type="presOf" srcId="{C1560332-B1D3-4188-908D-9D7266AFCC7E}" destId="{3929FF4B-0EE4-4F76-8DA1-32AE6045A8E0}" srcOrd="0" destOrd="2" presId="urn:microsoft.com/office/officeart/2005/8/layout/vList5"/>
    <dgm:cxn modelId="{BD18DA44-BD45-4534-AFD3-DBC33D3915B5}" type="presOf" srcId="{49450C02-28C5-484D-8E9F-89AB5737F071}" destId="{74246C7F-45E4-403F-AF16-A99CFA00C67A}" srcOrd="0" destOrd="0" presId="urn:microsoft.com/office/officeart/2005/8/layout/vList5"/>
    <dgm:cxn modelId="{AD47486C-80E6-4161-A4DC-FA11AE51D472}" type="presOf" srcId="{EDF2FD3C-0322-4E43-9EF3-CCD8D3A952A6}" destId="{F1A14828-5D9D-4224-AD68-187522992B03}" srcOrd="0" destOrd="0" presId="urn:microsoft.com/office/officeart/2005/8/layout/vList5"/>
    <dgm:cxn modelId="{CE84C44D-F4FE-40CC-86F8-0F2AC62B71CE}" type="presOf" srcId="{C1560333-B1C2-4780-AD7F-7E9CDD589AAF}" destId="{3929FF4B-0EE4-4F76-8DA1-32AE6045A8E0}" srcOrd="0" destOrd="0" presId="urn:microsoft.com/office/officeart/2005/8/layout/vList5"/>
    <dgm:cxn modelId="{2921A652-ED8C-4559-8477-E34708F97C01}" srcId="{49450C02-28C5-484D-8E9F-89AB5737F071}" destId="{C1560333-B1C2-4780-AD7F-7E9CDD589AAF}" srcOrd="0" destOrd="0" parTransId="{63C790AD-56B5-4F86-A0E3-758ABDB2F9C4}" sibTransId="{187025E6-B2FD-44CC-8242-66ADF1C56F68}"/>
    <dgm:cxn modelId="{FFDB6E03-607C-4637-9B51-5D1741DBEE8E}" type="presOf" srcId="{7303AC98-D6FF-40DD-A779-8C79CFB9FB73}" destId="{3929FF4B-0EE4-4F76-8DA1-32AE6045A8E0}" srcOrd="0" destOrd="4" presId="urn:microsoft.com/office/officeart/2005/8/layout/vList5"/>
    <dgm:cxn modelId="{F79F2D34-2A2A-4F00-B8D1-13915E64B5BF}" srcId="{49450C02-28C5-484D-8E9F-89AB5737F071}" destId="{4DA0E81F-0A77-4C22-8BBD-24096783DAB9}" srcOrd="1" destOrd="0" parTransId="{5B7BEB9C-F9DB-4823-B108-A250336D3F4A}" sibTransId="{708FA64D-A8E9-48EA-A10E-9768BA70F968}"/>
    <dgm:cxn modelId="{DED40903-F6AE-40DF-9B53-7AD4E58CC969}" type="presParOf" srcId="{F1A14828-5D9D-4224-AD68-187522992B03}" destId="{CDBEC3E1-BF0E-414B-A1AB-A7A637A2DEF3}" srcOrd="0" destOrd="0" presId="urn:microsoft.com/office/officeart/2005/8/layout/vList5"/>
    <dgm:cxn modelId="{1EA5A6DA-0789-4A01-B6E0-F71A1D11E519}" type="presParOf" srcId="{CDBEC3E1-BF0E-414B-A1AB-A7A637A2DEF3}" destId="{74246C7F-45E4-403F-AF16-A99CFA00C67A}" srcOrd="0" destOrd="0" presId="urn:microsoft.com/office/officeart/2005/8/layout/vList5"/>
    <dgm:cxn modelId="{2DE1C158-5C9F-43C0-B28E-FB94E2EF8DA4}" type="presParOf" srcId="{CDBEC3E1-BF0E-414B-A1AB-A7A637A2DEF3}" destId="{3929FF4B-0EE4-4F76-8DA1-32AE6045A8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9FF4B-0EE4-4F76-8DA1-32AE6045A8E0}">
      <dsp:nvSpPr>
        <dsp:cNvPr id="0" name=""/>
        <dsp:cNvSpPr/>
      </dsp:nvSpPr>
      <dsp:spPr>
        <a:xfrm rot="5400000">
          <a:off x="1100149" y="1282305"/>
          <a:ext cx="3463303" cy="17645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Přetrvávající mytologické představy</a:t>
          </a: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Antické koncepce cyklu</a:t>
          </a: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>
              <a:sym typeface="Wingdings"/>
            </a:rPr>
            <a:t></a:t>
          </a:r>
          <a:r>
            <a:rPr lang="cs-CZ" sz="1900" kern="1200" dirty="0" smtClean="0"/>
            <a:t>Biblické pojetí</a:t>
          </a:r>
          <a:endParaRPr lang="cs-CZ" sz="1900" kern="1200" dirty="0"/>
        </a:p>
      </dsp:txBody>
      <dsp:txXfrm rot="-5400000">
        <a:off x="1949542" y="519050"/>
        <a:ext cx="1678381" cy="3291029"/>
      </dsp:txXfrm>
    </dsp:sp>
    <dsp:sp modelId="{74246C7F-45E4-403F-AF16-A99CFA00C67A}">
      <dsp:nvSpPr>
        <dsp:cNvPr id="0" name=""/>
        <dsp:cNvSpPr/>
      </dsp:nvSpPr>
      <dsp:spPr>
        <a:xfrm>
          <a:off x="0" y="0"/>
          <a:ext cx="1948825" cy="4329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překonávání cyklického pojetí</a:t>
          </a:r>
          <a:endParaRPr lang="cs-CZ" sz="1800" kern="1200" dirty="0"/>
        </a:p>
      </dsp:txBody>
      <dsp:txXfrm>
        <a:off x="95134" y="95134"/>
        <a:ext cx="1758557" cy="413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8C8A-DE76-41F1-BE2F-5C83469C31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860AA-1C8B-44F4-8BB8-6066177C57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1877-8A5F-44C2-9E7D-B19BD5D787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0E3A0-9ECA-4F74-A669-5976777032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8E96D-4081-428D-AC45-ABC923DF5F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655A-98C5-49DD-86EF-C038009F26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01CF8-4E75-4A5B-83FC-13968850B6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E80C1-9F64-442F-AAD1-1038E70134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8FAA-F3B6-4DB6-A9E5-F06CC4B767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2B9DB-CFCD-44BE-AB88-BC8DEC1A37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0AEC3-18FF-4AA0-928E-191BA28C8A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D3399-CE2E-4E61-B88A-D2C7796894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7E4BD33B-C3BB-44C7-BDA0-46268D560F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b/b5/Ussher.jpg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mesh.com/imagenes/temas/ave_fenix/fenix_ave.jpg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Od antiky ke středověku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Od antického myšlení ke křesťanské kultuře</a:t>
            </a:r>
          </a:p>
          <a:p>
            <a:pPr lvl="1"/>
            <a:r>
              <a:rPr lang="cs-CZ" smtClean="0">
                <a:sym typeface="Wingdings" pitchFamily="2" charset="2"/>
              </a:rPr>
              <a:t> další změna otázky</a:t>
            </a:r>
          </a:p>
          <a:p>
            <a:pPr lvl="1"/>
            <a:endParaRPr lang="cs-CZ" smtClean="0">
              <a:sym typeface="Wingdings" pitchFamily="2" charset="2"/>
            </a:endParaRPr>
          </a:p>
          <a:p>
            <a:pPr lvl="1"/>
            <a:r>
              <a:rPr lang="cs-CZ" sz="1800" smtClean="0">
                <a:sym typeface="Wingdings" pitchFamily="2" charset="2"/>
              </a:rPr>
              <a:t>Co je svět?</a:t>
            </a:r>
          </a:p>
          <a:p>
            <a:pPr lvl="1"/>
            <a:r>
              <a:rPr lang="cs-CZ" sz="1800" smtClean="0">
                <a:sym typeface="Wingdings" pitchFamily="2" charset="2"/>
              </a:rPr>
              <a:t>Jaké je místo člověka?</a:t>
            </a:r>
          </a:p>
          <a:p>
            <a:pPr lvl="1"/>
            <a:r>
              <a:rPr lang="cs-CZ" sz="1800" smtClean="0">
                <a:sym typeface="Wingdings" pitchFamily="2" charset="2"/>
              </a:rPr>
              <a:t>Jak žít?</a:t>
            </a:r>
          </a:p>
          <a:p>
            <a:pPr lvl="1"/>
            <a:r>
              <a:rPr lang="cs-CZ" smtClean="0">
                <a:sym typeface="Wingdings" pitchFamily="2" charset="2"/>
              </a:rPr>
              <a:t>Jak žít, abych byl spasen?</a:t>
            </a:r>
          </a:p>
          <a:p>
            <a:pPr lvl="1"/>
            <a:r>
              <a:rPr lang="cs-CZ" smtClean="0">
                <a:sym typeface="Wingdings" pitchFamily="2" charset="2"/>
              </a:rPr>
              <a:t> Vize konce + co má konec, má i začátek</a:t>
            </a:r>
          </a:p>
          <a:p>
            <a:pPr lvl="2"/>
            <a:r>
              <a:rPr lang="cs-CZ" smtClean="0">
                <a:sym typeface="Wingdings" pitchFamily="2" charset="2"/>
              </a:rPr>
              <a:t> obnovení </a:t>
            </a:r>
            <a:r>
              <a:rPr lang="cs-CZ" b="1" smtClean="0">
                <a:sym typeface="Wingdings" pitchFamily="2" charset="2"/>
              </a:rPr>
              <a:t>úvahy o počátku světa</a:t>
            </a:r>
            <a:endParaRPr lang="cs-CZ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mtClean="0">
                <a:latin typeface="Tahoma" pitchFamily="34" charset="0"/>
                <a:cs typeface="Tahoma" pitchFamily="34" charset="0"/>
              </a:rPr>
              <a:t>Biblicko-kosmogonické pojetí času</a:t>
            </a:r>
            <a:endParaRPr lang="cs-CZ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43425"/>
          </a:xfrm>
        </p:spPr>
        <p:txBody>
          <a:bodyPr/>
          <a:lstStyle/>
          <a:p>
            <a:r>
              <a:rPr lang="cs-CZ" smtClean="0"/>
              <a:t>Co dělal Bůh před stvořením světa?</a:t>
            </a:r>
          </a:p>
          <a:p>
            <a:endParaRPr lang="cs-CZ" smtClean="0"/>
          </a:p>
          <a:p>
            <a:endParaRPr lang="cs-CZ" smtClean="0"/>
          </a:p>
          <a:p>
            <a:r>
              <a:rPr lang="cs-CZ" smtClean="0"/>
              <a:t>Věčnost          čas</a:t>
            </a:r>
          </a:p>
          <a:p>
            <a:endParaRPr lang="cs-CZ" smtClean="0"/>
          </a:p>
          <a:p>
            <a:pPr lvl="1"/>
            <a:r>
              <a:rPr lang="cs-CZ" smtClean="0"/>
              <a:t>Nevím.</a:t>
            </a:r>
          </a:p>
          <a:p>
            <a:pPr lvl="1"/>
            <a:r>
              <a:rPr lang="cs-CZ" smtClean="0"/>
              <a:t>Před stvořením nejspíš nebylo nic</a:t>
            </a:r>
          </a:p>
          <a:p>
            <a:endParaRPr lang="cs-CZ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1971675"/>
          </a:xfrm>
        </p:spPr>
        <p:txBody>
          <a:bodyPr/>
          <a:lstStyle/>
          <a:p>
            <a:r>
              <a:rPr lang="cs-CZ" smtClean="0"/>
              <a:t>Peklo pro hlupáky, kteří kladou podobné otázky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 flipV="1">
            <a:off x="5000625" y="1571625"/>
            <a:ext cx="3357563" cy="18573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5214938" y="1285875"/>
            <a:ext cx="2928937" cy="2071688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ásobení 8"/>
          <p:cNvSpPr/>
          <p:nvPr/>
        </p:nvSpPr>
        <p:spPr>
          <a:xfrm>
            <a:off x="2643188" y="3357563"/>
            <a:ext cx="857250" cy="10001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6866" name="Picture 2" descr="Soubor:Uss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714500"/>
            <a:ext cx="37147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4929188" y="3929063"/>
            <a:ext cx="37861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24. 10. 4004 př. K. neděle 16 hod.</a:t>
            </a:r>
          </a:p>
          <a:p>
            <a:endParaRPr lang="cs-CZ" sz="1400" dirty="0"/>
          </a:p>
          <a:p>
            <a:r>
              <a:rPr lang="cs-CZ" sz="1400" dirty="0"/>
              <a:t>biskup </a:t>
            </a:r>
            <a:r>
              <a:rPr lang="cs-CZ" sz="1400" smtClean="0"/>
              <a:t>Usher </a:t>
            </a:r>
            <a:r>
              <a:rPr lang="cs-CZ" sz="1400"/>
              <a:t>(biskup v </a:t>
            </a:r>
            <a:r>
              <a:rPr lang="cs-CZ" sz="1400" dirty="0" err="1"/>
              <a:t>Armaghu</a:t>
            </a:r>
            <a:r>
              <a:rPr lang="cs-CZ" sz="1400" dirty="0"/>
              <a:t> a prorektor </a:t>
            </a:r>
            <a:r>
              <a:rPr lang="cs-CZ" sz="1400" dirty="0" err="1"/>
              <a:t>Trinity</a:t>
            </a:r>
            <a:r>
              <a:rPr lang="cs-CZ" sz="1400" dirty="0"/>
              <a:t> College v Dublinu), který se v 17. století (kolem roku 1654) zajímal o datum stvoření světa a získal jej odpočítáváním biblických generací</a:t>
            </a:r>
          </a:p>
          <a:p>
            <a:endParaRPr lang="cs-CZ" sz="14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9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9150" y="4797152"/>
            <a:ext cx="3897649" cy="133377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507228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51" y="4509120"/>
            <a:ext cx="4381500" cy="225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639070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XXIII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447301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XXVII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1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  <a:cs typeface="Tahoma" pitchFamily="34" charset="0"/>
              </a:rPr>
              <a:t>Psychologické pojetí času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Tahoma" pitchFamily="34" charset="0"/>
                <a:cs typeface="Tahoma" pitchFamily="34" charset="0"/>
              </a:rPr>
              <a:t>časové mody – způsob jejich existence</a:t>
            </a:r>
          </a:p>
          <a:p>
            <a:pPr eaLnBrk="1" hangingPunct="1"/>
            <a:r>
              <a:rPr lang="cs-CZ" dirty="0" smtClean="0">
                <a:latin typeface="Tahoma" pitchFamily="34" charset="0"/>
                <a:cs typeface="Tahoma" pitchFamily="34" charset="0"/>
              </a:rPr>
              <a:t>odmítnutí spojení </a:t>
            </a:r>
            <a:r>
              <a:rPr lang="cs-CZ" dirty="0" smtClean="0">
                <a:latin typeface="Tahoma" pitchFamily="34" charset="0"/>
                <a:cs typeface="Tahoma" pitchFamily="34" charset="0"/>
                <a:hlinkClick r:id="rId2" action="ppaction://hlinksldjump"/>
              </a:rPr>
              <a:t>času a pohybu</a:t>
            </a:r>
            <a:endParaRPr lang="cs-CZ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cs-CZ" dirty="0" smtClean="0">
                <a:latin typeface="Tahoma" pitchFamily="34" charset="0"/>
                <a:cs typeface="Tahoma" pitchFamily="34" charset="0"/>
              </a:rPr>
              <a:t>uplývání času není objektivní</a:t>
            </a:r>
          </a:p>
          <a:p>
            <a:pPr eaLnBrk="1" hangingPunct="1">
              <a:buNone/>
            </a:pPr>
            <a:endParaRPr lang="cs-CZ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cs-CZ" b="1" dirty="0" smtClean="0">
                <a:latin typeface="Tahoma" pitchFamily="34" charset="0"/>
                <a:cs typeface="Tahoma" pitchFamily="34" charset="0"/>
              </a:rPr>
              <a:t>plynutí času je záležitostí ducha</a:t>
            </a:r>
          </a:p>
          <a:p>
            <a:pPr eaLnBrk="1" hangingPunct="1"/>
            <a:r>
              <a:rPr lang="cs-CZ" b="1" dirty="0" smtClean="0">
                <a:latin typeface="Tahoma" pitchFamily="34" charset="0"/>
                <a:cs typeface="Tahoma" pitchFamily="34" charset="0"/>
              </a:rPr>
              <a:t>měření času je zachycování dojmu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 a pohyb</a:t>
            </a:r>
            <a:endParaRPr lang="cs-CZ" dirty="0"/>
          </a:p>
        </p:txBody>
      </p:sp>
      <p:pic>
        <p:nvPicPr>
          <p:cNvPr id="4" name="Zástupný symbol pro obsah 3" descr="jozue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571612"/>
            <a:ext cx="5056619" cy="4429155"/>
          </a:xfrm>
        </p:spPr>
      </p:pic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5715008" y="2000240"/>
            <a:ext cx="28574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/>
              <a:t>Bible kralická</a:t>
            </a:r>
            <a:r>
              <a:rPr lang="cs-CZ" dirty="0"/>
              <a:t>: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 </a:t>
            </a:r>
            <a:r>
              <a:rPr lang="cs-CZ" dirty="0"/>
              <a:t>zastavilo se slunce,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stál měsíc, </a:t>
            </a:r>
            <a:r>
              <a:rPr lang="cs-CZ" dirty="0" err="1"/>
              <a:t>dokudž</a:t>
            </a:r>
            <a:r>
              <a:rPr lang="cs-CZ" dirty="0"/>
              <a:t> nepomstil se lid nad </a:t>
            </a:r>
            <a:r>
              <a:rPr lang="cs-CZ" dirty="0" smtClean="0"/>
              <a:t>nepřáteli </a:t>
            </a:r>
            <a:r>
              <a:rPr lang="cs-CZ" dirty="0"/>
              <a:t>svými. Zdali není toho napsáno v knize </a:t>
            </a:r>
            <a:r>
              <a:rPr lang="cs-CZ" dirty="0" err="1"/>
              <a:t>Upřímého</a:t>
            </a:r>
            <a:r>
              <a:rPr lang="cs-CZ" dirty="0"/>
              <a:t>? Tedy stálo slunce </a:t>
            </a:r>
            <a:r>
              <a:rPr lang="cs-CZ" b="1" dirty="0"/>
              <a:t>uprostřed </a:t>
            </a:r>
            <a:r>
              <a:rPr lang="cs-CZ" dirty="0"/>
              <a:t>nebe,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nepospíchalo k západu, jako za </a:t>
            </a:r>
            <a:r>
              <a:rPr lang="cs-CZ" i="1" dirty="0"/>
              <a:t>jeden</a:t>
            </a:r>
            <a:r>
              <a:rPr lang="cs-CZ" dirty="0"/>
              <a:t> celý den.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000125" y="357188"/>
            <a:ext cx="5818188" cy="1143000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Tahoma" pitchFamily="34" charset="0"/>
                <a:cs typeface="Tahoma" pitchFamily="34" charset="0"/>
              </a:rPr>
              <a:t>Augustinus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28688" y="1714500"/>
            <a:ext cx="5889625" cy="4530725"/>
          </a:xfrm>
        </p:spPr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  <a:cs typeface="Tahoma" pitchFamily="34" charset="0"/>
              </a:rPr>
              <a:t>Augustinus </a:t>
            </a:r>
            <a:r>
              <a:rPr lang="cs-CZ" smtClean="0">
                <a:latin typeface="Tahoma" pitchFamily="34" charset="0"/>
                <a:cs typeface="Tahoma" pitchFamily="34" charset="0"/>
                <a:sym typeface="Wingdings" pitchFamily="2" charset="2"/>
              </a:rPr>
              <a:t> Aristoteles</a:t>
            </a:r>
          </a:p>
          <a:p>
            <a:pPr eaLnBrk="1" hangingPunct="1"/>
            <a:r>
              <a:rPr lang="cs-CZ" smtClean="0">
                <a:latin typeface="Tahoma" pitchFamily="34" charset="0"/>
                <a:cs typeface="Tahoma" pitchFamily="34" charset="0"/>
                <a:sym typeface="Wingdings" pitchFamily="2" charset="2"/>
              </a:rPr>
              <a:t>dvě základní pojetí času u Augustina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>
                <a:latin typeface="Tahoma" pitchFamily="34" charset="0"/>
                <a:cs typeface="Tahoma" pitchFamily="34" charset="0"/>
                <a:sym typeface="Wingdings" pitchFamily="2" charset="2"/>
              </a:rPr>
              <a:t>	</a:t>
            </a:r>
          </a:p>
          <a:p>
            <a:pPr lvl="1" eaLnBrk="1" hangingPunct="1"/>
            <a:r>
              <a:rPr lang="cs-CZ" smtClean="0">
                <a:latin typeface="Tahoma" pitchFamily="34" charset="0"/>
                <a:cs typeface="Tahoma" pitchFamily="34" charset="0"/>
              </a:rPr>
              <a:t>biblicko-kosmogonické</a:t>
            </a:r>
          </a:p>
          <a:p>
            <a:pPr lvl="1" eaLnBrk="1" hangingPunct="1"/>
            <a:r>
              <a:rPr lang="cs-CZ" smtClean="0">
                <a:latin typeface="Tahoma" pitchFamily="34" charset="0"/>
                <a:cs typeface="Tahoma" pitchFamily="34" charset="0"/>
              </a:rPr>
              <a:t>psychologické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0" name="Picture 6" descr="Augustinu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404813"/>
            <a:ext cx="2536825" cy="3382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http://www.astro.cz/_data/images/news/2007/01/12/Phoenix_Dwar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357438"/>
            <a:ext cx="47863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5" name="Měsíc 14"/>
          <p:cNvSpPr/>
          <p:nvPr/>
        </p:nvSpPr>
        <p:spPr>
          <a:xfrm rot="2242537">
            <a:off x="3578225" y="1341438"/>
            <a:ext cx="2019300" cy="3873500"/>
          </a:xfrm>
          <a:prstGeom prst="mo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5750"/>
            <a:ext cx="7772400" cy="1143000"/>
          </a:xfrm>
        </p:spPr>
        <p:txBody>
          <a:bodyPr/>
          <a:lstStyle/>
          <a:p>
            <a:pPr eaLnBrk="1" hangingPunct="1"/>
            <a:r>
              <a:rPr lang="cs-CZ" sz="3600" smtClean="0">
                <a:latin typeface="Tahoma" pitchFamily="34" charset="0"/>
                <a:cs typeface="Tahoma" pitchFamily="34" charset="0"/>
              </a:rPr>
              <a:t>Biblicko-kosmogonické pojetí času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357158" y="1600200"/>
          <a:ext cx="3714776" cy="432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7" name="Picture 11" descr="Zobrazit obrázek v plné velikosti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75" y="2428875"/>
            <a:ext cx="12620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 descr="http://fineartamerica.com/images-medium/1-sensory-chaos-donna-procto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5" y="4714875"/>
            <a:ext cx="4786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7" name="Měsíc 16"/>
          <p:cNvSpPr/>
          <p:nvPr/>
        </p:nvSpPr>
        <p:spPr>
          <a:xfrm rot="18591754">
            <a:off x="4031456" y="4806157"/>
            <a:ext cx="1438275" cy="3173412"/>
          </a:xfrm>
          <a:prstGeom prst="mo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7 0.02245 C 0.06059 0.02245 0.14323 0.13773 0.14323 0.27963 C 0.14323 0.42129 0.06059 0.5368 -0.04097 0.5368 C -0.14253 0.5368 -0.225 0.42129 -0.225 0.27963 C -0.225 0.13773 -0.14253 0.02245 -0.04097 0.02245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latin typeface="Tahoma" pitchFamily="34" charset="0"/>
                <a:cs typeface="Tahoma" pitchFamily="34" charset="0"/>
              </a:rPr>
              <a:t>Biblicko-kosmogonické pojetí času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571625"/>
            <a:ext cx="3714750" cy="4530725"/>
          </a:xfrm>
        </p:spPr>
        <p:txBody>
          <a:bodyPr/>
          <a:lstStyle/>
          <a:p>
            <a:pPr lvl="1" eaLnBrk="1" hangingPunct="1"/>
            <a:endParaRPr lang="cs-CZ" sz="2200" smtClean="0">
              <a:latin typeface="Tahoma" pitchFamily="34" charset="0"/>
              <a:cs typeface="Tahoma" pitchFamily="34" charset="0"/>
            </a:endParaRPr>
          </a:p>
          <a:p>
            <a:pPr lvl="1" eaLnBrk="1" hangingPunct="1"/>
            <a:endParaRPr lang="cs-CZ" sz="2200" smtClean="0">
              <a:latin typeface="Tahoma" pitchFamily="34" charset="0"/>
              <a:cs typeface="Tahoma" pitchFamily="34" charset="0"/>
            </a:endParaRPr>
          </a:p>
          <a:p>
            <a:pPr lvl="1" eaLnBrk="1" hangingPunct="1"/>
            <a:endParaRPr lang="cs-CZ" sz="2200" smtClean="0">
              <a:latin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cs-CZ" sz="2200" smtClean="0">
                <a:latin typeface="Tahoma" pitchFamily="34" charset="0"/>
                <a:cs typeface="Tahoma" pitchFamily="34" charset="0"/>
              </a:rPr>
              <a:t>(pře)tvoření z chaosu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sz="22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</a:t>
            </a:r>
            <a:endParaRPr lang="cs-CZ" sz="2200" smtClean="0">
              <a:latin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cs-CZ" sz="2200" smtClean="0">
                <a:latin typeface="Tahoma" pitchFamily="34" charset="0"/>
                <a:cs typeface="Tahoma" pitchFamily="34" charset="0"/>
              </a:rPr>
              <a:t>tvoření z ničeho</a:t>
            </a:r>
          </a:p>
          <a:p>
            <a:pPr lvl="1" eaLnBrk="1" hangingPunct="1">
              <a:buFont typeface="Wingdings" pitchFamily="2" charset="2"/>
              <a:buNone/>
            </a:pPr>
            <a:endParaRPr lang="cs-CZ" sz="2200" b="1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sz="2200" b="1" smtClean="0">
              <a:solidFill>
                <a:schemeClr val="accent2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pic>
        <p:nvPicPr>
          <p:cNvPr id="6148" name="Picture 2" descr="http://www.artbohemia.cz/img/effel-jean/13123-genesis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371600"/>
            <a:ext cx="44005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>
            <a:alpha val="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Zástupný symbol pro obsah 3" descr="genesi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75" y="0"/>
            <a:ext cx="5000625" cy="6905625"/>
          </a:xfrm>
        </p:spPr>
      </p:pic>
      <p:sp>
        <p:nvSpPr>
          <p:cNvPr id="5" name="TextovéPole 4"/>
          <p:cNvSpPr txBox="1"/>
          <p:nvPr/>
        </p:nvSpPr>
        <p:spPr>
          <a:xfrm>
            <a:off x="214282" y="1285860"/>
            <a:ext cx="385765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Starozákonní </a:t>
            </a:r>
            <a:br>
              <a:rPr lang="cs-CZ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pojetí času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Genesis</a:t>
            </a:r>
          </a:p>
        </p:txBody>
      </p:sp>
      <p:pic>
        <p:nvPicPr>
          <p:cNvPr id="8195" name="Zástupný symbol pro obsah 3" descr="genesis-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857375"/>
            <a:ext cx="8021637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Druhá makabejská, 7, 28</a:t>
            </a:r>
            <a:br>
              <a:rPr lang="cs-CZ" smtClean="0"/>
            </a:br>
            <a:r>
              <a:rPr lang="cs-CZ" smtClean="0"/>
              <a:t>tvoření „z ničeho“</a:t>
            </a:r>
          </a:p>
        </p:txBody>
      </p:sp>
      <p:pic>
        <p:nvPicPr>
          <p:cNvPr id="9219" name="Zástupný symbol pro obsah 5" descr="makabejska-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2428868"/>
            <a:ext cx="7362825" cy="2643188"/>
          </a:xfrm>
        </p:spPr>
      </p:pic>
      <p:sp>
        <p:nvSpPr>
          <p:cNvPr id="9220" name="TextovéPole 6"/>
          <p:cNvSpPr txBox="1">
            <a:spLocks noChangeArrowheads="1"/>
          </p:cNvSpPr>
          <p:nvPr/>
        </p:nvSpPr>
        <p:spPr bwMode="auto">
          <a:xfrm>
            <a:off x="1000100" y="5286388"/>
            <a:ext cx="757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 dirty="0"/>
              <a:t>v</a:t>
            </a:r>
            <a:r>
              <a:rPr lang="cs-CZ" dirty="0"/>
              <a:t> </a:t>
            </a:r>
            <a:r>
              <a:rPr lang="cs-CZ" dirty="0" err="1"/>
              <a:t>Lukiánská</a:t>
            </a:r>
            <a:r>
              <a:rPr lang="cs-CZ" dirty="0"/>
              <a:t> verze: z toho, co nebylo, latinské znění:  ex </a:t>
            </a:r>
            <a:r>
              <a:rPr lang="cs-CZ" dirty="0" err="1"/>
              <a:t>nihilo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latin typeface="Tahoma" pitchFamily="34" charset="0"/>
                <a:cs typeface="Tahoma" pitchFamily="34" charset="0"/>
              </a:rPr>
              <a:t>Biblicko-kosmogonické pojetí času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571625"/>
            <a:ext cx="3810000" cy="1928813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cs-CZ" sz="2200" b="1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cs-CZ" sz="22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svět nebyl stvořen </a:t>
            </a:r>
            <a:br>
              <a:rPr lang="cs-CZ" sz="2200" b="1" smtClean="0">
                <a:latin typeface="Tahoma" pitchFamily="34" charset="0"/>
                <a:cs typeface="Tahoma" pitchFamily="34" charset="0"/>
                <a:sym typeface="Wingdings" pitchFamily="2" charset="2"/>
              </a:rPr>
            </a:br>
            <a:r>
              <a:rPr lang="cs-CZ" sz="22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v čase, </a:t>
            </a:r>
            <a:r>
              <a:rPr lang="cs-CZ" sz="22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ale </a:t>
            </a:r>
            <a:br>
              <a:rPr lang="cs-CZ" sz="2200" b="1" smtClean="0">
                <a:latin typeface="Tahoma" pitchFamily="34" charset="0"/>
                <a:cs typeface="Tahoma" pitchFamily="34" charset="0"/>
                <a:sym typeface="Wingdings" pitchFamily="2" charset="2"/>
              </a:rPr>
            </a:br>
            <a:r>
              <a:rPr lang="cs-CZ" sz="22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s časem</a:t>
            </a:r>
          </a:p>
          <a:p>
            <a:pPr lvl="1" eaLnBrk="1" hangingPunct="1">
              <a:buFont typeface="Wingdings" pitchFamily="2" charset="2"/>
              <a:buNone/>
            </a:pPr>
            <a:endParaRPr lang="cs-CZ" sz="2200" b="1" smtClean="0">
              <a:solidFill>
                <a:schemeClr val="accent2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0" y="6072188"/>
            <a:ext cx="91440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0718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73038 0.0011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4653136"/>
            <a:ext cx="3810000" cy="1477789"/>
          </a:xfrm>
        </p:spPr>
        <p:txBody>
          <a:bodyPr/>
          <a:lstStyle/>
          <a:p>
            <a:r>
              <a:rPr lang="cs-CZ" sz="2000" dirty="0" smtClean="0"/>
              <a:t>Vyznání, hlava XII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5229200"/>
            <a:ext cx="3810000" cy="901725"/>
          </a:xfrm>
        </p:spPr>
        <p:txBody>
          <a:bodyPr/>
          <a:lstStyle/>
          <a:p>
            <a:r>
              <a:rPr lang="cs-CZ" sz="1600" dirty="0" smtClean="0"/>
              <a:t>Vyznání, hlava XIV</a:t>
            </a: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89994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38" y="1556793"/>
            <a:ext cx="4076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240</Words>
  <Application>Microsoft Office PowerPoint</Application>
  <PresentationFormat>Předvádění na obrazovce (4:3)</PresentationFormat>
  <Paragraphs>62</Paragraphs>
  <Slides>13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Vrstvy</vt:lpstr>
      <vt:lpstr>Od antiky ke středověku</vt:lpstr>
      <vt:lpstr>Augustinus</vt:lpstr>
      <vt:lpstr>Biblicko-kosmogonické pojetí času</vt:lpstr>
      <vt:lpstr>Biblicko-kosmogonické pojetí času</vt:lpstr>
      <vt:lpstr>Prezentace aplikace PowerPoint</vt:lpstr>
      <vt:lpstr>Genesis</vt:lpstr>
      <vt:lpstr>Druhá makabejská, 7, 28 tvoření „z ničeho“</vt:lpstr>
      <vt:lpstr>Biblicko-kosmogonické pojetí času</vt:lpstr>
      <vt:lpstr>Prezentace aplikace PowerPoint</vt:lpstr>
      <vt:lpstr>Biblicko-kosmogonické pojetí času</vt:lpstr>
      <vt:lpstr>Prezentace aplikace PowerPoint</vt:lpstr>
      <vt:lpstr>Psychologické pojetí času</vt:lpstr>
      <vt:lpstr>Čas a pohyb</vt:lpstr>
    </vt:vector>
  </TitlesOfParts>
  <Company>jokr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Augustinus</dc:title>
  <dc:creator>jokr</dc:creator>
  <cp:lastModifiedBy>jokr</cp:lastModifiedBy>
  <cp:revision>61</cp:revision>
  <dcterms:created xsi:type="dcterms:W3CDTF">2004-02-21T23:06:02Z</dcterms:created>
  <dcterms:modified xsi:type="dcterms:W3CDTF">2014-03-17T20:35:41Z</dcterms:modified>
</cp:coreProperties>
</file>