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6" r:id="rId10"/>
    <p:sldId id="265" r:id="rId11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1" d="100"/>
          <a:sy n="111" d="100"/>
        </p:scale>
        <p:origin x="-28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D46E6-3672-48AD-8491-3D6AFBD0223B}" type="datetimeFigureOut">
              <a:rPr lang="cs-CZ" smtClean="0"/>
              <a:pPr/>
              <a:t>12. 3. 2013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DB25-24B3-4F77-AE81-830C10030C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D46E6-3672-48AD-8491-3D6AFBD0223B}" type="datetimeFigureOut">
              <a:rPr lang="cs-CZ" smtClean="0"/>
              <a:pPr/>
              <a:t>12. 3. 2013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DB25-24B3-4F77-AE81-830C10030C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D46E6-3672-48AD-8491-3D6AFBD0223B}" type="datetimeFigureOut">
              <a:rPr lang="cs-CZ" smtClean="0"/>
              <a:pPr/>
              <a:t>12. 3. 2013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DB25-24B3-4F77-AE81-830C10030C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D46E6-3672-48AD-8491-3D6AFBD0223B}" type="datetimeFigureOut">
              <a:rPr lang="cs-CZ" smtClean="0"/>
              <a:pPr/>
              <a:t>12. 3. 2013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DB25-24B3-4F77-AE81-830C10030C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D46E6-3672-48AD-8491-3D6AFBD0223B}" type="datetimeFigureOut">
              <a:rPr lang="cs-CZ" smtClean="0"/>
              <a:pPr/>
              <a:t>12. 3. 2013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DB25-24B3-4F77-AE81-830C10030C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D46E6-3672-48AD-8491-3D6AFBD0223B}" type="datetimeFigureOut">
              <a:rPr lang="cs-CZ" smtClean="0"/>
              <a:pPr/>
              <a:t>12. 3. 2013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DB25-24B3-4F77-AE81-830C10030C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D46E6-3672-48AD-8491-3D6AFBD0223B}" type="datetimeFigureOut">
              <a:rPr lang="cs-CZ" smtClean="0"/>
              <a:pPr/>
              <a:t>12. 3. 2013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DB25-24B3-4F77-AE81-830C10030C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D46E6-3672-48AD-8491-3D6AFBD0223B}" type="datetimeFigureOut">
              <a:rPr lang="cs-CZ" smtClean="0"/>
              <a:pPr/>
              <a:t>12. 3. 2013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DB25-24B3-4F77-AE81-830C10030C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D46E6-3672-48AD-8491-3D6AFBD0223B}" type="datetimeFigureOut">
              <a:rPr lang="cs-CZ" smtClean="0"/>
              <a:pPr/>
              <a:t>12. 3. 2013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DB25-24B3-4F77-AE81-830C10030C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D46E6-3672-48AD-8491-3D6AFBD0223B}" type="datetimeFigureOut">
              <a:rPr lang="cs-CZ" smtClean="0"/>
              <a:pPr/>
              <a:t>12. 3. 2013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DB25-24B3-4F77-AE81-830C10030C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D46E6-3672-48AD-8491-3D6AFBD0223B}" type="datetimeFigureOut">
              <a:rPr lang="cs-CZ" smtClean="0"/>
              <a:pPr/>
              <a:t>12. 3. 2013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DB25-24B3-4F77-AE81-830C10030C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D46E6-3672-48AD-8491-3D6AFBD0223B}" type="datetimeFigureOut">
              <a:rPr lang="cs-CZ" smtClean="0"/>
              <a:pPr/>
              <a:t>12. 3. 2013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CDB25-24B3-4F77-AE81-830C10030C3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astro.unl.edu/naap/ssm/animations/ptolemaic.sw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Spor o </a:t>
            </a:r>
            <a:r>
              <a:rPr lang="cs-CZ" b="1" dirty="0" err="1" smtClean="0"/>
              <a:t>univerzália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Realismus</a:t>
            </a:r>
            <a:r>
              <a:rPr lang="cs-CZ" dirty="0" smtClean="0"/>
              <a:t> – universalia </a:t>
            </a:r>
            <a:r>
              <a:rPr lang="cs-CZ" dirty="0" err="1" smtClean="0"/>
              <a:t>sunt</a:t>
            </a:r>
            <a:r>
              <a:rPr lang="cs-CZ" dirty="0" smtClean="0"/>
              <a:t> ante </a:t>
            </a:r>
            <a:r>
              <a:rPr lang="cs-CZ" dirty="0" err="1" smtClean="0"/>
              <a:t>rebus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Anselm</a:t>
            </a:r>
            <a:r>
              <a:rPr lang="cs-CZ" dirty="0" smtClean="0"/>
              <a:t> z Canterbury</a:t>
            </a:r>
          </a:p>
          <a:p>
            <a:r>
              <a:rPr lang="cs-CZ" b="1" dirty="0" smtClean="0"/>
              <a:t>Nominalismus</a:t>
            </a:r>
            <a:r>
              <a:rPr lang="cs-CZ" dirty="0" smtClean="0"/>
              <a:t> – universalia </a:t>
            </a:r>
            <a:r>
              <a:rPr lang="cs-CZ" dirty="0" err="1" smtClean="0"/>
              <a:t>sunt</a:t>
            </a:r>
            <a:r>
              <a:rPr lang="cs-CZ" dirty="0" smtClean="0"/>
              <a:t> in </a:t>
            </a:r>
            <a:r>
              <a:rPr lang="cs-CZ" dirty="0" err="1" smtClean="0"/>
              <a:t>rebus</a:t>
            </a:r>
            <a:endParaRPr lang="cs-CZ" dirty="0"/>
          </a:p>
          <a:p>
            <a:pPr lvl="1"/>
            <a:r>
              <a:rPr lang="cs-CZ" dirty="0" err="1" smtClean="0"/>
              <a:t>Roscelinus</a:t>
            </a:r>
            <a:endParaRPr lang="cs-CZ" dirty="0" smtClean="0"/>
          </a:p>
          <a:p>
            <a:r>
              <a:rPr lang="cs-CZ" dirty="0" err="1" smtClean="0"/>
              <a:t>univerzália</a:t>
            </a:r>
            <a:r>
              <a:rPr lang="cs-CZ" dirty="0" smtClean="0"/>
              <a:t> jako řešení otázky pravého bytí – </a:t>
            </a:r>
            <a:r>
              <a:rPr lang="cs-CZ" dirty="0" err="1" smtClean="0"/>
              <a:t>idee</a:t>
            </a:r>
            <a:r>
              <a:rPr lang="cs-CZ" dirty="0" smtClean="0"/>
              <a:t> – smyslové věci? Obecné pojmy, věci – slova </a:t>
            </a:r>
            <a:r>
              <a:rPr lang="cs-CZ" dirty="0" smtClean="0">
                <a:sym typeface="Wingdings" pitchFamily="2" charset="2"/>
              </a:rPr>
              <a:t></a:t>
            </a:r>
            <a:r>
              <a:rPr lang="cs-CZ" dirty="0" smtClean="0"/>
              <a:t>     </a:t>
            </a:r>
            <a:r>
              <a:rPr lang="cs-CZ" sz="2600" dirty="0" smtClean="0"/>
              <a:t>ontologie – </a:t>
            </a:r>
            <a:r>
              <a:rPr lang="cs-CZ" sz="2600" dirty="0" err="1" smtClean="0"/>
              <a:t>gnoselogie</a:t>
            </a:r>
            <a:endParaRPr lang="cs-CZ" sz="2600" dirty="0" smtClean="0"/>
          </a:p>
          <a:p>
            <a:r>
              <a:rPr lang="cs-CZ" b="1" dirty="0"/>
              <a:t>K</a:t>
            </a:r>
            <a:r>
              <a:rPr lang="cs-CZ" b="1" dirty="0" smtClean="0"/>
              <a:t>onceptualismus</a:t>
            </a:r>
            <a:r>
              <a:rPr lang="cs-CZ" dirty="0" smtClean="0"/>
              <a:t> - </a:t>
            </a:r>
            <a:r>
              <a:rPr lang="cs-CZ" dirty="0" err="1" smtClean="0"/>
              <a:t>univerzália</a:t>
            </a:r>
            <a:r>
              <a:rPr lang="cs-CZ" dirty="0" smtClean="0"/>
              <a:t> </a:t>
            </a:r>
            <a:r>
              <a:rPr lang="cs-CZ" b="1" dirty="0" smtClean="0"/>
              <a:t>před</a:t>
            </a:r>
            <a:r>
              <a:rPr lang="cs-CZ" dirty="0" smtClean="0"/>
              <a:t> (v boží existenci) - </a:t>
            </a:r>
            <a:r>
              <a:rPr lang="cs-CZ" b="1" dirty="0" smtClean="0"/>
              <a:t>ve</a:t>
            </a:r>
            <a:r>
              <a:rPr lang="cs-CZ" dirty="0" smtClean="0"/>
              <a:t> (podstata) - </a:t>
            </a:r>
            <a:r>
              <a:rPr lang="cs-CZ" b="1" dirty="0" smtClean="0"/>
              <a:t>po</a:t>
            </a:r>
            <a:r>
              <a:rPr lang="cs-CZ" dirty="0" smtClean="0"/>
              <a:t> (pojmy) (P. </a:t>
            </a:r>
            <a:r>
              <a:rPr lang="cs-CZ" dirty="0" err="1" smtClean="0"/>
              <a:t>Abélard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1924" cy="1143000"/>
          </a:xfrm>
        </p:spPr>
        <p:txBody>
          <a:bodyPr>
            <a:normAutofit fontScale="90000"/>
          </a:bodyPr>
          <a:lstStyle/>
          <a:p>
            <a:r>
              <a:rPr lang="cs-CZ" b="1" dirty="0" err="1" smtClean="0"/>
              <a:t>Vertikalizace</a:t>
            </a:r>
            <a:r>
              <a:rPr lang="cs-CZ" b="1" dirty="0" smtClean="0"/>
              <a:t> světa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3471858" cy="4757757"/>
          </a:xfrm>
        </p:spPr>
        <p:txBody>
          <a:bodyPr>
            <a:normAutofit fontScale="85000" lnSpcReduction="10000"/>
          </a:bodyPr>
          <a:lstStyle/>
          <a:p>
            <a:r>
              <a:rPr lang="cs-CZ" sz="2800" dirty="0" smtClean="0"/>
              <a:t>Zmíněnou </a:t>
            </a:r>
            <a:r>
              <a:rPr lang="cs-CZ" sz="2800" dirty="0" err="1" smtClean="0"/>
              <a:t>vertikalizaci</a:t>
            </a:r>
            <a:r>
              <a:rPr lang="cs-CZ" sz="2800" dirty="0" smtClean="0"/>
              <a:t> středověkého světa, kdy se jednotlivým příčkám žebříku vedoucímu z hlubin do nebe přisuzují i morální a hodnotové významy, postihuje i Dante ve své Božské komedii, ve které je dominantním pohybem vystupování nahoru či sestupování dolů. 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22530" name="Picture 2" descr="http://www.phil.muni.cz/fil/ontologie/dejiny/obr/dant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214290"/>
            <a:ext cx="4503738" cy="6423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Arabská cesta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arabské zprostředkování Aristotela (</a:t>
            </a:r>
            <a:r>
              <a:rPr lang="cs-CZ" dirty="0" err="1" smtClean="0"/>
              <a:t>Ibn</a:t>
            </a:r>
            <a:r>
              <a:rPr lang="cs-CZ" dirty="0" smtClean="0"/>
              <a:t> </a:t>
            </a:r>
            <a:r>
              <a:rPr lang="cs-CZ" dirty="0" err="1" smtClean="0"/>
              <a:t>Rušd</a:t>
            </a:r>
            <a:r>
              <a:rPr lang="cs-CZ" dirty="0" smtClean="0"/>
              <a:t>)</a:t>
            </a:r>
          </a:p>
          <a:p>
            <a:r>
              <a:rPr lang="cs-CZ" dirty="0" smtClean="0"/>
              <a:t>hierarchický model vesmíru podle Aristotela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Tomáš </a:t>
            </a:r>
            <a:r>
              <a:rPr lang="cs-CZ" b="1" dirty="0" err="1" smtClean="0"/>
              <a:t>Akvinský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114932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„důkazy boží existence“</a:t>
            </a:r>
          </a:p>
          <a:p>
            <a:r>
              <a:rPr lang="cs-CZ" dirty="0" smtClean="0"/>
              <a:t> kosmologický </a:t>
            </a:r>
          </a:p>
          <a:p>
            <a:pPr lvl="1"/>
            <a:r>
              <a:rPr lang="cs-CZ" dirty="0" smtClean="0"/>
              <a:t>z pohybu (1. cesta) </a:t>
            </a:r>
          </a:p>
          <a:p>
            <a:pPr lvl="1"/>
            <a:r>
              <a:rPr lang="cs-CZ" dirty="0" smtClean="0"/>
              <a:t>kauzální (2. cesta) </a:t>
            </a:r>
          </a:p>
          <a:p>
            <a:pPr lvl="1"/>
            <a:r>
              <a:rPr lang="cs-CZ" dirty="0" smtClean="0"/>
              <a:t>z nahodilosti (3. cesta) </a:t>
            </a:r>
          </a:p>
          <a:p>
            <a:r>
              <a:rPr lang="cs-CZ" dirty="0" smtClean="0"/>
              <a:t>teleologický </a:t>
            </a:r>
          </a:p>
          <a:p>
            <a:pPr lvl="1"/>
            <a:r>
              <a:rPr lang="cs-CZ" dirty="0" smtClean="0"/>
              <a:t>z dokonalosti (4. cesta) </a:t>
            </a:r>
          </a:p>
          <a:p>
            <a:pPr lvl="1"/>
            <a:r>
              <a:rPr lang="cs-CZ" dirty="0" smtClean="0"/>
              <a:t>z účelnosti vesmíru a organismů (5. cesta) 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571612"/>
            <a:ext cx="22383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6143636" y="471488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1225-1274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Cyklické pojetí času ve středověku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zemědělské činnosti </a:t>
            </a:r>
          </a:p>
          <a:p>
            <a:r>
              <a:rPr lang="cs-CZ" dirty="0" smtClean="0"/>
              <a:t>svátky a rituály</a:t>
            </a:r>
          </a:p>
          <a:p>
            <a:r>
              <a:rPr lang="cs-CZ" dirty="0" smtClean="0"/>
              <a:t>spojení s jejich předky</a:t>
            </a:r>
          </a:p>
          <a:p>
            <a:endParaRPr lang="cs-CZ" dirty="0"/>
          </a:p>
        </p:txBody>
      </p:sp>
      <p:pic>
        <p:nvPicPr>
          <p:cNvPr id="2050" name="Picture 2" descr="I:\Texty\Ontologie\Dějiny\fortun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3357562"/>
            <a:ext cx="3086100" cy="3040062"/>
          </a:xfrm>
          <a:prstGeom prst="rect">
            <a:avLst/>
          </a:prstGeom>
          <a:noFill/>
        </p:spPr>
      </p:pic>
      <p:pic>
        <p:nvPicPr>
          <p:cNvPr id="2051" name="Picture 3" descr="I:\Texty\Ontologie\Dějiny\fortuna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4000504"/>
            <a:ext cx="2697163" cy="2136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Postupný přechod od „biblického času“ ke „kupeckému času“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dirty="0" smtClean="0"/>
              <a:t>mechanické hodiny</a:t>
            </a:r>
          </a:p>
          <a:p>
            <a:r>
              <a:rPr lang="cs-CZ" dirty="0" smtClean="0"/>
              <a:t>čas se opět napřímil</a:t>
            </a:r>
          </a:p>
          <a:p>
            <a:endParaRPr lang="cs-CZ" dirty="0"/>
          </a:p>
        </p:txBody>
      </p:sp>
      <p:pic>
        <p:nvPicPr>
          <p:cNvPr id="3074" name="Picture 2" descr="I:\Texty\Ontologie\Dějiny\orlo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3286124"/>
            <a:ext cx="4123931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Čas </a:t>
            </a:r>
            <a:r>
              <a:rPr lang="cs-CZ" b="1" dirty="0" smtClean="0">
                <a:sym typeface="Wingdings" pitchFamily="2" charset="2"/>
              </a:rPr>
              <a:t>věčnost</a:t>
            </a:r>
            <a:endParaRPr lang="cs-CZ" b="1" dirty="0"/>
          </a:p>
        </p:txBody>
      </p:sp>
      <p:pic>
        <p:nvPicPr>
          <p:cNvPr id="4098" name="Picture 2" descr="I:\Texty\Ontologie\Dějiny\etern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2143116"/>
            <a:ext cx="3680446" cy="3652843"/>
          </a:xfrm>
          <a:prstGeom prst="rect">
            <a:avLst/>
          </a:prstGeom>
          <a:noFill/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000240"/>
            <a:ext cx="414340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/>
        </p:nvSpPr>
        <p:spPr>
          <a:xfrm>
            <a:off x="4572000" y="1357298"/>
            <a:ext cx="571504" cy="5286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106" name="Picture 10" descr="http://th04.deviantart.com/fs9/300W/i/2006/023/3/9/scull_by_crowen_by_crow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214290"/>
            <a:ext cx="1865294" cy="1840251"/>
          </a:xfrm>
          <a:prstGeom prst="rect">
            <a:avLst/>
          </a:prstGeom>
          <a:noFill/>
        </p:spPr>
      </p:pic>
      <p:pic>
        <p:nvPicPr>
          <p:cNvPr id="4108" name="Picture 12" descr="http://www.religionfacts.com/christianity/images/symbols/triangles/eye-wegas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5" y="142852"/>
            <a:ext cx="1777824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3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Člověk a svět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3372" y="1600200"/>
            <a:ext cx="4543428" cy="4525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 smtClean="0"/>
              <a:t>Mírou prostoru se mu stává vlastní tělo, nově tak naplňuje antické "mírou všech věcí je člověk", prostor zná především jako plochu, kterou vyjadřuje pomocí násobků částí lidského těla – stopa, palec, píď – nebo typickou činností – jitro, jako plocha, která se dá zorat za den. </a:t>
            </a:r>
          </a:p>
          <a:p>
            <a:pPr>
              <a:buNone/>
            </a:pPr>
            <a:endParaRPr lang="cs-CZ" dirty="0" smtClean="0"/>
          </a:p>
          <a:p>
            <a:pPr algn="just"/>
            <a:r>
              <a:rPr lang="cs-CZ" dirty="0" smtClean="0"/>
              <a:t>„</a:t>
            </a:r>
            <a:r>
              <a:rPr lang="cs-CZ" dirty="0" err="1" smtClean="0"/>
              <a:t>Spatium</a:t>
            </a:r>
            <a:r>
              <a:rPr lang="cs-CZ" dirty="0" smtClean="0"/>
              <a:t>“ znamenalo mezeru či vzdálenost, „</a:t>
            </a:r>
            <a:r>
              <a:rPr lang="cs-CZ" dirty="0" err="1" smtClean="0"/>
              <a:t>locus</a:t>
            </a:r>
            <a:r>
              <a:rPr lang="cs-CZ" dirty="0" smtClean="0"/>
              <a:t>“ zase místo zaujímané člověkem či tělesem, abstraktní prostor v této koncepci nevystupoval.</a:t>
            </a:r>
            <a:endParaRPr lang="cs-CZ" dirty="0"/>
          </a:p>
        </p:txBody>
      </p:sp>
      <p:pic>
        <p:nvPicPr>
          <p:cNvPr id="20482" name="Picture 2" descr="http://www.phil.muni.cz/fil/ontologie/dejiny/obr/da-vinci-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3382963" cy="4811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Epicykly 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43240" y="1785926"/>
            <a:ext cx="2286016" cy="3286147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Hlavní myšlenkou v představách vesmíru byly soustředné sféry, které byly antickým dědictvím sahajícím minimálně k Aristotelovi. 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/>
          </a:p>
        </p:txBody>
      </p:sp>
      <p:pic>
        <p:nvPicPr>
          <p:cNvPr id="21506" name="Picture 2" descr="http://www.phil.muni.cz/fil/ontologie/dejiny/obr/ptolemaios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357430"/>
            <a:ext cx="2857500" cy="3475038"/>
          </a:xfrm>
          <a:prstGeom prst="rect">
            <a:avLst/>
          </a:prstGeom>
          <a:noFill/>
        </p:spPr>
      </p:pic>
      <p:pic>
        <p:nvPicPr>
          <p:cNvPr id="21510" name="Picture 6" descr="http://www.phil.muni.cz/fil/ontologie/dejiny/obr/ptolemaios-sfer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1643050"/>
            <a:ext cx="2835996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/>
          <a:lstStyle/>
          <a:p>
            <a:r>
              <a:rPr lang="cs-CZ" b="1" dirty="0" smtClean="0"/>
              <a:t>Epicykly 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1472" y="1643050"/>
            <a:ext cx="8072494" cy="4643470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sz="1600" dirty="0" smtClean="0">
                <a:hlinkClick r:id="rId2"/>
              </a:rPr>
              <a:t>http://astro.</a:t>
            </a:r>
            <a:r>
              <a:rPr lang="cs-CZ" sz="1600" dirty="0" err="1" smtClean="0">
                <a:hlinkClick r:id="rId2"/>
              </a:rPr>
              <a:t>unl.edu</a:t>
            </a:r>
            <a:r>
              <a:rPr lang="cs-CZ" sz="1600" dirty="0" smtClean="0">
                <a:hlinkClick r:id="rId2"/>
              </a:rPr>
              <a:t>/</a:t>
            </a:r>
            <a:r>
              <a:rPr lang="cs-CZ" sz="1600" dirty="0" err="1" smtClean="0">
                <a:hlinkClick r:id="rId2"/>
              </a:rPr>
              <a:t>naap</a:t>
            </a:r>
            <a:r>
              <a:rPr lang="cs-CZ" sz="1600" dirty="0" smtClean="0">
                <a:hlinkClick r:id="rId2"/>
              </a:rPr>
              <a:t>/</a:t>
            </a:r>
            <a:r>
              <a:rPr lang="cs-CZ" sz="1600" dirty="0" err="1" smtClean="0">
                <a:hlinkClick r:id="rId2"/>
              </a:rPr>
              <a:t>ssm</a:t>
            </a:r>
            <a:r>
              <a:rPr lang="cs-CZ" sz="1600" dirty="0" smtClean="0">
                <a:hlinkClick r:id="rId2"/>
              </a:rPr>
              <a:t>/</a:t>
            </a:r>
            <a:r>
              <a:rPr lang="cs-CZ" sz="1600" dirty="0" err="1" smtClean="0">
                <a:hlinkClick r:id="rId2"/>
              </a:rPr>
              <a:t>animations</a:t>
            </a:r>
            <a:r>
              <a:rPr lang="cs-CZ" sz="1600" dirty="0" smtClean="0">
                <a:hlinkClick r:id="rId2"/>
              </a:rPr>
              <a:t>/</a:t>
            </a:r>
            <a:r>
              <a:rPr lang="cs-CZ" sz="1600" dirty="0" err="1" smtClean="0">
                <a:hlinkClick r:id="rId2"/>
              </a:rPr>
              <a:t>ptolemaic.swf</a:t>
            </a:r>
            <a:endParaRPr lang="cs-CZ" sz="1600" dirty="0" smtClean="0"/>
          </a:p>
          <a:p>
            <a:endParaRPr lang="cs-CZ" sz="1600" dirty="0" smtClean="0"/>
          </a:p>
          <a:p>
            <a:endParaRPr lang="cs-CZ" dirty="0"/>
          </a:p>
        </p:txBody>
      </p:sp>
      <p:pic>
        <p:nvPicPr>
          <p:cNvPr id="1026" name="Picture 2" descr="planety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2500306"/>
            <a:ext cx="363855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267</Words>
  <Application>Microsoft Office PowerPoint</Application>
  <PresentationFormat>Předvádění na obrazovce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Spor o univerzália</vt:lpstr>
      <vt:lpstr>Arabská cesta</vt:lpstr>
      <vt:lpstr>Tomáš Akvinský</vt:lpstr>
      <vt:lpstr>Cyklické pojetí času ve středověku</vt:lpstr>
      <vt:lpstr>Postupný přechod od „biblického času“ ke „kupeckému času“</vt:lpstr>
      <vt:lpstr>Čas věčnost</vt:lpstr>
      <vt:lpstr>Člověk a svět</vt:lpstr>
      <vt:lpstr>Epicykly I</vt:lpstr>
      <vt:lpstr>Epicykly II</vt:lpstr>
      <vt:lpstr>Vertikalizace světa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Středověké myšlení</dc:title>
  <dc:creator>jokr</dc:creator>
  <cp:lastModifiedBy>jokr</cp:lastModifiedBy>
  <cp:revision>15</cp:revision>
  <dcterms:created xsi:type="dcterms:W3CDTF">2009-03-16T21:33:31Z</dcterms:created>
  <dcterms:modified xsi:type="dcterms:W3CDTF">2013-03-12T10:19:27Z</dcterms:modified>
</cp:coreProperties>
</file>