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70" r:id="rId9"/>
    <p:sldId id="263" r:id="rId10"/>
    <p:sldId id="268" r:id="rId11"/>
    <p:sldId id="269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4CF4-DE51-49AA-884A-11423384B78D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8052F9-10AA-4808-9DE8-1C793903A2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8CBE-803F-4952-8342-DD5494467E14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0B50-6F86-4DED-86FA-5CEFAD9133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7B55-003E-4A24-B6A5-555D378F5D1E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6195-ED44-49F1-B240-CE9A769305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BE0-71F4-4B9B-9F9E-0AE1D864F16A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CB6F-012C-408B-948F-3BA0F06292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AF-63D0-4DCD-ACAF-CE126297079A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19C1-2E9C-463F-A5F6-FCBB9222E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271C-0425-471E-9F43-2AB0D808FD69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B7FF-2C12-4464-BF5A-9AB7C8BE11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BB2B-3C0C-4E60-9941-0E961BC5C180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A28A-6C72-4F68-94A6-464306F2DB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77C0-9E0A-4556-B6C1-87277F23763B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9995-EF5D-4B43-BA26-48F7B0D31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19D1-6E46-4DBB-8570-EEF5AE93D5F0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613D-4A75-4FE0-83EB-99F237CA59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ený obdélník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E522-A155-4A25-B0AC-FC7D465BAC9A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A353-256B-4DD5-9A15-99B20BF6C2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67C7-2479-4690-A1B0-FEA9F56ECE18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B247-52E5-46AF-B07B-BDC5F9726B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3A7FF-7EF2-4161-8827-D9DC3A4D3122}" type="datetimeFigureOut">
              <a:rPr lang="cs-CZ"/>
              <a:pPr>
                <a:defRPr/>
              </a:pPr>
              <a:t>7. 4. 2015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0F85BE8-16CF-49A8-A4E2-7625DF92BE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2" r:id="rId2"/>
    <p:sldLayoutId id="2147483780" r:id="rId3"/>
    <p:sldLayoutId id="2147483773" r:id="rId4"/>
    <p:sldLayoutId id="2147483774" r:id="rId5"/>
    <p:sldLayoutId id="2147483775" r:id="rId6"/>
    <p:sldLayoutId id="2147483776" r:id="rId7"/>
    <p:sldLayoutId id="2147483781" r:id="rId8"/>
    <p:sldLayoutId id="2147483782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Francouzský materialismus 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429000" y="1447800"/>
            <a:ext cx="5257800" cy="4572000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Kritika náboženství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Spojení hmoty a pohybu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Deismus </a:t>
            </a:r>
            <a:r>
              <a:rPr lang="cs-CZ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cs-CZ" dirty="0" smtClean="0">
                <a:latin typeface="Calibri" panose="020F0502020204030204" pitchFamily="34" charset="0"/>
              </a:rPr>
              <a:t>Ateismus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Determinismus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pPr>
              <a:buFont typeface="Wingdings 2" pitchFamily="18" charset="2"/>
              <a:buNone/>
            </a:pP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latin typeface="Calibri" panose="020F0502020204030204" pitchFamily="34" charset="0"/>
              </a:rPr>
              <a:t>Francois Maria </a:t>
            </a:r>
            <a:r>
              <a:rPr lang="cs-CZ" b="1" dirty="0" err="1" smtClean="0">
                <a:latin typeface="Calibri" panose="020F0502020204030204" pitchFamily="34" charset="0"/>
              </a:rPr>
              <a:t>Arouet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</a:rPr>
              <a:t>Voltaire</a:t>
            </a:r>
            <a:r>
              <a:rPr lang="cs-CZ" dirty="0" smtClean="0">
                <a:latin typeface="Calibri" panose="020F0502020204030204" pitchFamily="34" charset="0"/>
              </a:rPr>
              <a:t> - kritika teleologického vysvětlování přírody, </a:t>
            </a:r>
            <a:r>
              <a:rPr lang="cs-CZ" dirty="0" err="1" smtClean="0">
                <a:latin typeface="Calibri" panose="020F0502020204030204" pitchFamily="34" charset="0"/>
              </a:rPr>
              <a:t>Candide</a:t>
            </a:r>
            <a:endParaRPr lang="cs-CZ" dirty="0" smtClean="0">
              <a:latin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</a:endParaRPr>
          </a:p>
          <a:p>
            <a:pPr lvl="1">
              <a:buFont typeface="Wingdings 2" pitchFamily="18" charset="2"/>
              <a:buNone/>
            </a:pPr>
            <a:endParaRPr lang="cs-CZ" dirty="0" smtClean="0">
              <a:latin typeface="Calibri" panose="020F0502020204030204" pitchFamily="34" charset="0"/>
            </a:endParaRPr>
          </a:p>
        </p:txBody>
      </p:sp>
      <p:pic>
        <p:nvPicPr>
          <p:cNvPr id="6148" name="Picture 2" descr="http://www.phil.muni.cz/fil/ontologie/dejiny/obr/voltai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2016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Obdélník 5"/>
          <p:cNvSpPr>
            <a:spLocks noChangeArrowheads="1"/>
          </p:cNvSpPr>
          <p:nvPr/>
        </p:nvSpPr>
        <p:spPr bwMode="auto">
          <a:xfrm>
            <a:off x="785813" y="485775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/>
              </a:rPr>
              <a:t>1694–1778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04825"/>
            <a:ext cx="75438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4" y="3284984"/>
            <a:ext cx="8667750" cy="3019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8" y="373025"/>
            <a:ext cx="8172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latin typeface="Calibri" panose="020F0502020204030204" pitchFamily="34" charset="0"/>
              </a:rPr>
              <a:t>Paul </a:t>
            </a:r>
            <a:r>
              <a:rPr lang="cs-CZ" b="1" dirty="0" err="1" smtClean="0">
                <a:latin typeface="Calibri" panose="020F0502020204030204" pitchFamily="34" charset="0"/>
              </a:rPr>
              <a:t>Henri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</a:rPr>
              <a:t>Dietrich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</a:rPr>
              <a:t>Thiry</a:t>
            </a:r>
            <a:r>
              <a:rPr lang="cs-CZ" b="1" dirty="0" smtClean="0">
                <a:latin typeface="Calibri" panose="020F0502020204030204" pitchFamily="34" charset="0"/>
              </a:rPr>
              <a:t>, baron </a:t>
            </a:r>
            <a:r>
              <a:rPr lang="cs-CZ" b="1" dirty="0" err="1" smtClean="0">
                <a:latin typeface="Calibri" panose="020F0502020204030204" pitchFamily="34" charset="0"/>
              </a:rPr>
              <a:t>d’Holbach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0375" y="1447800"/>
            <a:ext cx="5686425" cy="45720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smtClean="0">
                <a:latin typeface="Calibri" panose="020F0502020204030204" pitchFamily="34" charset="0"/>
              </a:rPr>
              <a:t>proti jakémukoli náboženství</a:t>
            </a:r>
          </a:p>
          <a:p>
            <a:pPr algn="just">
              <a:buFont typeface="Arial" pitchFamily="34" charset="0"/>
              <a:buChar char="•"/>
            </a:pPr>
            <a:r>
              <a:rPr lang="cs-CZ" smtClean="0">
                <a:latin typeface="Calibri" panose="020F0502020204030204" pitchFamily="34" charset="0"/>
              </a:rPr>
              <a:t>být šťastný (neindividuální cit)</a:t>
            </a:r>
          </a:p>
          <a:p>
            <a:pPr algn="just">
              <a:buFont typeface="Arial" pitchFamily="34" charset="0"/>
              <a:buChar char="•"/>
            </a:pPr>
            <a:r>
              <a:rPr lang="cs-CZ" smtClean="0">
                <a:latin typeface="Calibri" panose="020F0502020204030204" pitchFamily="34" charset="0"/>
              </a:rPr>
              <a:t>správný pohled na svět</a:t>
            </a:r>
          </a:p>
          <a:p>
            <a:endParaRPr lang="cs-CZ" smtClean="0">
              <a:latin typeface="Calibri" panose="020F0502020204030204" pitchFamily="34" charset="0"/>
            </a:endParaRPr>
          </a:p>
        </p:txBody>
      </p:sp>
      <p:pic>
        <p:nvPicPr>
          <p:cNvPr id="14340" name="Picture 2" descr="http://www.phil.muni.cz/fil/ontologie/dejiny/obr/holb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25"/>
            <a:ext cx="2247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Obdélník 4"/>
          <p:cNvSpPr>
            <a:spLocks noChangeArrowheads="1"/>
          </p:cNvSpPr>
          <p:nvPr/>
        </p:nvSpPr>
        <p:spPr bwMode="auto">
          <a:xfrm>
            <a:off x="785813" y="5572125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1723–1789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Jean le Rond d’Alembert</a:t>
            </a:r>
            <a:endParaRPr lang="cs-CZ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57563" y="1447800"/>
            <a:ext cx="5329237" cy="4572000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deista, matematik, fyzik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cs-CZ" dirty="0" smtClean="0">
                <a:latin typeface="Calibri" panose="020F0502020204030204" pitchFamily="34" charset="0"/>
              </a:rPr>
              <a:t>Rozpory metafyzických tvrzení jsou jen důkazem toho, že nemá smysl jiné poznání než smyslové, vše, co přesahuje smyslovou skutečnost je vědecky nejisté (předjímání pozitivismu).</a:t>
            </a:r>
          </a:p>
        </p:txBody>
      </p:sp>
      <p:pic>
        <p:nvPicPr>
          <p:cNvPr id="15364" name="Picture 2" descr="http://www.phil.muni.cz/fil/ontologie/dejiny/obr/alemb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17049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Obdélník 5"/>
          <p:cNvSpPr>
            <a:spLocks noChangeArrowheads="1"/>
          </p:cNvSpPr>
          <p:nvPr/>
        </p:nvSpPr>
        <p:spPr bwMode="auto">
          <a:xfrm>
            <a:off x="857250" y="4357688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/>
              </a:rPr>
              <a:t>1717–1784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alibri" panose="020F0502020204030204" pitchFamily="34" charset="0"/>
              </a:rPr>
              <a:t>Claude Adrien Helvétius</a:t>
            </a:r>
            <a:endParaRPr lang="cs-CZ" smtClean="0">
              <a:latin typeface="Calibri" panose="020F0502020204030204" pitchFamily="34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71813" y="1447800"/>
            <a:ext cx="5614987" cy="4572000"/>
          </a:xfrm>
        </p:spPr>
        <p:txBody>
          <a:bodyPr/>
          <a:lstStyle/>
          <a:p>
            <a:endParaRPr lang="cs-CZ" smtClean="0">
              <a:latin typeface="Calibri" panose="020F0502020204030204" pitchFamily="34" charset="0"/>
            </a:endParaRPr>
          </a:p>
          <a:p>
            <a:endParaRPr lang="cs-CZ" smtClean="0">
              <a:latin typeface="Calibri" panose="020F0502020204030204" pitchFamily="34" charset="0"/>
            </a:endParaRPr>
          </a:p>
          <a:p>
            <a:r>
              <a:rPr lang="cs-CZ" smtClean="0">
                <a:latin typeface="Calibri" panose="020F0502020204030204" pitchFamily="34" charset="0"/>
              </a:rPr>
              <a:t>věda o lidském štěstí</a:t>
            </a:r>
          </a:p>
          <a:p>
            <a:endParaRPr lang="cs-CZ" smtClean="0">
              <a:latin typeface="Calibri" panose="020F0502020204030204" pitchFamily="34" charset="0"/>
            </a:endParaRPr>
          </a:p>
        </p:txBody>
      </p:sp>
      <p:pic>
        <p:nvPicPr>
          <p:cNvPr id="16388" name="Picture 2" descr="http://www.phil.muni.cz/fil/ontologie/dejiny/obr/helvet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57438"/>
            <a:ext cx="189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alibri" panose="020F0502020204030204" pitchFamily="34" charset="0"/>
              </a:rPr>
              <a:t>Jean-Jacques Rousseau</a:t>
            </a:r>
            <a:endParaRPr lang="cs-CZ" smtClean="0">
              <a:latin typeface="Calibri" panose="020F0502020204030204" pitchFamily="34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57563" y="1447800"/>
            <a:ext cx="5329237" cy="4572000"/>
          </a:xfrm>
        </p:spPr>
        <p:txBody>
          <a:bodyPr/>
          <a:lstStyle/>
          <a:p>
            <a:r>
              <a:rPr lang="cs-CZ" smtClean="0">
                <a:latin typeface="Calibri" panose="020F0502020204030204" pitchFamily="34" charset="0"/>
              </a:rPr>
              <a:t>Odlišení bytí a zdání (nepřirozenost civilizace)</a:t>
            </a:r>
          </a:p>
          <a:p>
            <a:r>
              <a:rPr lang="cs-CZ" smtClean="0">
                <a:latin typeface="Calibri" panose="020F0502020204030204" pitchFamily="34" charset="0"/>
              </a:rPr>
              <a:t>Překonání  „bytí mimo sebe“ = být svobodný (přirozený)</a:t>
            </a:r>
          </a:p>
          <a:p>
            <a:r>
              <a:rPr lang="cs-CZ" smtClean="0">
                <a:latin typeface="Calibri" panose="020F0502020204030204" pitchFamily="34" charset="0"/>
              </a:rPr>
              <a:t>Návrat k přirozenosti (nikoli jen přírodě — la nature)</a:t>
            </a:r>
          </a:p>
        </p:txBody>
      </p:sp>
      <p:pic>
        <p:nvPicPr>
          <p:cNvPr id="17412" name="Picture 2" descr="http://www.phil.muni.cz/fil/ontologie/dejiny/obr/rouss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Gnoseologické vlivy</a:t>
            </a:r>
          </a:p>
        </p:txBody>
      </p:sp>
      <p:sp>
        <p:nvSpPr>
          <p:cNvPr id="7171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428875" y="1447800"/>
            <a:ext cx="6257925" cy="4572000"/>
          </a:xfrm>
        </p:spPr>
        <p:txBody>
          <a:bodyPr/>
          <a:lstStyle/>
          <a:p>
            <a:r>
              <a:rPr lang="cs-CZ" sz="2400" smtClean="0">
                <a:latin typeface="Calibri" panose="020F0502020204030204" pitchFamily="34" charset="0"/>
              </a:rPr>
              <a:t>John Locke</a:t>
            </a:r>
          </a:p>
          <a:p>
            <a:pPr lvl="1"/>
            <a:r>
              <a:rPr lang="cs-CZ" smtClean="0">
                <a:latin typeface="Calibri" panose="020F0502020204030204" pitchFamily="34" charset="0"/>
              </a:rPr>
              <a:t>Primární kvality – rozlehlost, tvar, tuhost, pohyb a číslo = reálné	</a:t>
            </a:r>
          </a:p>
          <a:p>
            <a:pPr lvl="1"/>
            <a:r>
              <a:rPr lang="cs-CZ" smtClean="0">
                <a:latin typeface="Calibri" panose="020F0502020204030204" pitchFamily="34" charset="0"/>
              </a:rPr>
              <a:t>Sekundární kvality – barva, zvuk, chuť, pach, teplo = nikoli vlastnosti věcí, ale důsledky jejich působení na naše smysly</a:t>
            </a:r>
          </a:p>
          <a:p>
            <a:pPr lvl="1"/>
            <a:endParaRPr lang="cs-CZ" smtClean="0">
              <a:latin typeface="Calibri" panose="020F0502020204030204" pitchFamily="34" charset="0"/>
            </a:endParaRPr>
          </a:p>
        </p:txBody>
      </p:sp>
      <p:pic>
        <p:nvPicPr>
          <p:cNvPr id="7172" name="Picture 2" descr="http://www.phil.muni.cz/fil/ontologie/dejiny/obr/loc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0"/>
            <a:ext cx="1809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bdélník 9"/>
          <p:cNvSpPr>
            <a:spLocks noChangeArrowheads="1"/>
          </p:cNvSpPr>
          <p:nvPr/>
        </p:nvSpPr>
        <p:spPr bwMode="auto">
          <a:xfrm>
            <a:off x="571500" y="5072063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anose="020F0502020204030204" pitchFamily="34" charset="0"/>
              </a:rPr>
              <a:t>1632–1704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Gnoseologické vlivy</a:t>
            </a:r>
          </a:p>
        </p:txBody>
      </p:sp>
      <p:sp>
        <p:nvSpPr>
          <p:cNvPr id="819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428875" y="1447800"/>
            <a:ext cx="6257925" cy="4572000"/>
          </a:xfrm>
        </p:spPr>
        <p:txBody>
          <a:bodyPr/>
          <a:lstStyle/>
          <a:p>
            <a:r>
              <a:rPr lang="cs-CZ" sz="2400" smtClean="0">
                <a:latin typeface="Calibri" panose="020F0502020204030204" pitchFamily="34" charset="0"/>
              </a:rPr>
              <a:t>George Berkley</a:t>
            </a:r>
          </a:p>
          <a:p>
            <a:pPr lvl="1"/>
            <a:r>
              <a:rPr lang="cs-CZ" smtClean="0">
                <a:latin typeface="Calibri" panose="020F0502020204030204" pitchFamily="34" charset="0"/>
              </a:rPr>
              <a:t>I primární kvality jsou sekundární – vše je subjektivní představou -&gt; EEP</a:t>
            </a:r>
          </a:p>
          <a:p>
            <a:pPr lvl="1"/>
            <a:r>
              <a:rPr lang="cs-CZ" smtClean="0">
                <a:latin typeface="Calibri" panose="020F0502020204030204" pitchFamily="34" charset="0"/>
              </a:rPr>
              <a:t>Princip ontologické úspornosti – hmota je zbytečná, protože nedokáže přidat nic navíc k tomu, co je nám dáno jako vlastnosti našimi smysly.</a:t>
            </a:r>
          </a:p>
          <a:p>
            <a:pPr lvl="1">
              <a:buFont typeface="Wingdings 2" pitchFamily="18" charset="2"/>
              <a:buNone/>
            </a:pPr>
            <a:endParaRPr lang="cs-CZ" smtClean="0">
              <a:latin typeface="Calibri" panose="020F0502020204030204" pitchFamily="34" charset="0"/>
            </a:endParaRPr>
          </a:p>
        </p:txBody>
      </p:sp>
      <p:pic>
        <p:nvPicPr>
          <p:cNvPr id="8196" name="Picture 4" descr="http://www.phil.muni.cz/fil/ontologie/dejiny/obr/berke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14625"/>
            <a:ext cx="171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bdélník 6"/>
          <p:cNvSpPr>
            <a:spLocks noChangeArrowheads="1"/>
          </p:cNvSpPr>
          <p:nvPr/>
        </p:nvSpPr>
        <p:spPr bwMode="auto">
          <a:xfrm>
            <a:off x="571500" y="5286375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anose="020F0502020204030204" pitchFamily="34" charset="0"/>
              </a:rPr>
              <a:t>1658–1753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Gnoseologické vlivy</a:t>
            </a:r>
          </a:p>
        </p:txBody>
      </p:sp>
      <p:sp>
        <p:nvSpPr>
          <p:cNvPr id="9219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428875" y="1447800"/>
            <a:ext cx="6257925" cy="4572000"/>
          </a:xfrm>
        </p:spPr>
        <p:txBody>
          <a:bodyPr/>
          <a:lstStyle/>
          <a:p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 David </a:t>
            </a:r>
            <a:r>
              <a:rPr lang="cs-CZ" dirty="0" err="1" smtClean="0">
                <a:latin typeface="Calibri" panose="020F0502020204030204" pitchFamily="34" charset="0"/>
              </a:rPr>
              <a:t>Hume</a:t>
            </a:r>
            <a:endParaRPr 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sz="1800" dirty="0" smtClean="0">
                <a:latin typeface="Calibri" panose="020F0502020204030204" pitchFamily="34" charset="0"/>
              </a:rPr>
              <a:t>Kritika kauzality a substance</a:t>
            </a:r>
          </a:p>
          <a:p>
            <a:pPr>
              <a:buFont typeface="Wingdings 2" pitchFamily="18" charset="2"/>
              <a:buNone/>
            </a:pPr>
            <a:r>
              <a:rPr lang="cs-CZ" sz="2300" dirty="0" smtClean="0">
                <a:latin typeface="Calibri" panose="020F0502020204030204" pitchFamily="34" charset="0"/>
              </a:rPr>
              <a:t> </a:t>
            </a:r>
            <a:r>
              <a:rPr lang="cs-CZ" sz="1500" dirty="0" smtClean="0">
                <a:latin typeface="Calibri" panose="020F0502020204030204" pitchFamily="34" charset="0"/>
              </a:rPr>
              <a:t>imprese (vjemy) a ideje (představy) – kombinace idejí </a:t>
            </a:r>
            <a:r>
              <a:rPr lang="cs-CZ" sz="15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cs-CZ" sz="1500" dirty="0" smtClean="0">
                <a:latin typeface="Calibri" panose="020F0502020204030204" pitchFamily="34" charset="0"/>
              </a:rPr>
              <a:t> asociativní vyvolávání představ = sdružování představ – tři typy sdružování (na základě podobnosti)</a:t>
            </a:r>
          </a:p>
          <a:p>
            <a:r>
              <a:rPr lang="cs-CZ" sz="1500" dirty="0" smtClean="0">
                <a:latin typeface="Calibri" panose="020F0502020204030204" pitchFamily="34" charset="0"/>
              </a:rPr>
              <a:t>časová </a:t>
            </a:r>
          </a:p>
          <a:p>
            <a:r>
              <a:rPr lang="cs-CZ" sz="1500" dirty="0" smtClean="0">
                <a:latin typeface="Calibri" panose="020F0502020204030204" pitchFamily="34" charset="0"/>
              </a:rPr>
              <a:t>prostorová </a:t>
            </a:r>
          </a:p>
          <a:p>
            <a:r>
              <a:rPr lang="cs-CZ" sz="1500" dirty="0" smtClean="0">
                <a:latin typeface="Calibri" panose="020F0502020204030204" pitchFamily="34" charset="0"/>
              </a:rPr>
              <a:t>blízkost poměr příčiny a účinku </a:t>
            </a:r>
          </a:p>
          <a:p>
            <a:pPr>
              <a:buFont typeface="Wingdings 2" pitchFamily="18" charset="2"/>
              <a:buNone/>
            </a:pPr>
            <a:r>
              <a:rPr lang="cs-CZ" sz="1500" i="1" dirty="0" smtClean="0">
                <a:latin typeface="Calibri" panose="020F0502020204030204" pitchFamily="34" charset="0"/>
              </a:rPr>
              <a:t>Vztahy idejí nejsou totéž co faktické okolnosti. Kauzalitu nelze nahlédnout a priori</a:t>
            </a:r>
          </a:p>
          <a:p>
            <a:pPr>
              <a:buFont typeface="Wingdings 2" pitchFamily="18" charset="2"/>
              <a:buNone/>
            </a:pPr>
            <a:r>
              <a:rPr lang="cs-CZ" sz="1500" b="1" i="1" dirty="0" smtClean="0">
                <a:latin typeface="Calibri" panose="020F0502020204030204" pitchFamily="34" charset="0"/>
              </a:rPr>
              <a:t>Post hoc, ergo </a:t>
            </a:r>
            <a:r>
              <a:rPr lang="cs-CZ" sz="1500" b="1" i="1" dirty="0" err="1" smtClean="0">
                <a:latin typeface="Calibri" panose="020F0502020204030204" pitchFamily="34" charset="0"/>
              </a:rPr>
              <a:t>propter</a:t>
            </a:r>
            <a:r>
              <a:rPr lang="cs-CZ" sz="1500" b="1" i="1" dirty="0" smtClean="0">
                <a:latin typeface="Calibri" panose="020F0502020204030204" pitchFamily="34" charset="0"/>
              </a:rPr>
              <a:t> hoc</a:t>
            </a:r>
            <a:endParaRPr lang="cs-CZ" sz="1500" i="1" dirty="0" smtClean="0">
              <a:latin typeface="Calibri" panose="020F050202020403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cs-CZ" sz="1500" i="1" dirty="0" smtClean="0">
                <a:latin typeface="Calibri" panose="020F0502020204030204" pitchFamily="34" charset="0"/>
              </a:rPr>
              <a:t>Smyslové vnímání má vždy jen časový sled, nikoli kauzální souvislost. </a:t>
            </a:r>
          </a:p>
          <a:p>
            <a:pPr lvl="1">
              <a:buFont typeface="Wingdings 2" pitchFamily="18" charset="2"/>
              <a:buNone/>
            </a:pPr>
            <a:endParaRPr lang="cs-CZ" dirty="0" smtClean="0">
              <a:latin typeface="Calibri" panose="020F0502020204030204" pitchFamily="34" charset="0"/>
            </a:endParaRPr>
          </a:p>
        </p:txBody>
      </p:sp>
      <p:pic>
        <p:nvPicPr>
          <p:cNvPr id="9220" name="Picture 6" descr="http://www.phil.muni.cz/fil/ontologie/dejiny/obr/hu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0"/>
            <a:ext cx="18145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bdélník 6"/>
          <p:cNvSpPr>
            <a:spLocks noChangeArrowheads="1"/>
          </p:cNvSpPr>
          <p:nvPr/>
        </p:nvSpPr>
        <p:spPr bwMode="auto">
          <a:xfrm>
            <a:off x="720725" y="5157788"/>
            <a:ext cx="132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/>
              </a:rPr>
              <a:t>1711–1776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Francouzský materialismus II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Zájem o člověka a společnost (ontologie a přírodní věda nástrojem) – vylepšování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Materialismus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Mechanistický (deterministický model fyziky)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Vitalistický (</a:t>
            </a:r>
            <a:r>
              <a:rPr lang="cs-CZ" dirty="0" err="1" smtClean="0">
                <a:latin typeface="Calibri" panose="020F0502020204030204" pitchFamily="34" charset="0"/>
              </a:rPr>
              <a:t>samoorganizace</a:t>
            </a:r>
            <a:r>
              <a:rPr lang="cs-CZ" dirty="0" smtClean="0">
                <a:latin typeface="Calibri" panose="020F0502020204030204" pitchFamily="34" charset="0"/>
              </a:rPr>
              <a:t> hmoty)</a:t>
            </a:r>
          </a:p>
          <a:p>
            <a:pPr>
              <a:buFont typeface="Wingdings 2" pitchFamily="18" charset="2"/>
              <a:buNone/>
            </a:pPr>
            <a:endParaRPr lang="cs-CZ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Encyklopedisté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714750" y="1447800"/>
            <a:ext cx="4972050" cy="4572000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</a:rPr>
              <a:t>(</a:t>
            </a:r>
            <a:r>
              <a:rPr lang="cs-CZ" i="1" dirty="0" err="1" smtClean="0">
                <a:latin typeface="Calibri" panose="020F0502020204030204" pitchFamily="34" charset="0"/>
              </a:rPr>
              <a:t>Encyclopédie</a:t>
            </a:r>
            <a:r>
              <a:rPr lang="cs-CZ" i="1" dirty="0" smtClean="0">
                <a:latin typeface="Calibri" panose="020F0502020204030204" pitchFamily="34" charset="0"/>
              </a:rPr>
              <a:t> </a:t>
            </a:r>
            <a:r>
              <a:rPr lang="cs-CZ" i="1" dirty="0" err="1" smtClean="0">
                <a:latin typeface="Calibri" panose="020F0502020204030204" pitchFamily="34" charset="0"/>
              </a:rPr>
              <a:t>française</a:t>
            </a:r>
            <a:r>
              <a:rPr lang="cs-CZ" dirty="0" smtClean="0">
                <a:latin typeface="Calibri" panose="020F0502020204030204" pitchFamily="34" charset="0"/>
              </a:rPr>
              <a:t>). </a:t>
            </a:r>
            <a:r>
              <a:rPr lang="cs-CZ" sz="1400" dirty="0" smtClean="0">
                <a:latin typeface="Calibri" panose="020F0502020204030204" pitchFamily="34" charset="0"/>
              </a:rPr>
              <a:t>Francouzská encyklopedie vychází od r. 1750 bez jednotného zaměření. Podílejí se na ní zejména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Diderot </a:t>
            </a:r>
          </a:p>
          <a:p>
            <a:pPr lvl="1"/>
            <a:r>
              <a:rPr lang="cs-CZ" dirty="0" err="1" smtClean="0">
                <a:latin typeface="Calibri" panose="020F0502020204030204" pitchFamily="34" charset="0"/>
              </a:rPr>
              <a:t>d’Alembert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La </a:t>
            </a:r>
            <a:r>
              <a:rPr lang="cs-CZ" dirty="0" err="1" smtClean="0">
                <a:latin typeface="Calibri" panose="020F0502020204030204" pitchFamily="34" charset="0"/>
              </a:rPr>
              <a:t>Mettrie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Holbach</a:t>
            </a:r>
          </a:p>
          <a:p>
            <a:pPr lvl="1">
              <a:buFont typeface="Wingdings 2" pitchFamily="18" charset="2"/>
              <a:buNone/>
            </a:pPr>
            <a:endParaRPr lang="cs-CZ" dirty="0" smtClean="0">
              <a:latin typeface="Calibri" panose="020F0502020204030204" pitchFamily="34" charset="0"/>
            </a:endParaRPr>
          </a:p>
        </p:txBody>
      </p:sp>
      <p:pic>
        <p:nvPicPr>
          <p:cNvPr id="11268" name="Picture 2" descr="http://www.phil.muni.cz/fil/ontologie/dejiny/obr/encycloped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32623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alibri" panose="020F0502020204030204" pitchFamily="34" charset="0"/>
              </a:rPr>
              <a:t>Denis Diderot </a:t>
            </a:r>
            <a:endParaRPr lang="cs-CZ" smtClean="0">
              <a:latin typeface="Calibri" panose="020F0502020204030204" pitchFamily="34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71750" y="1447800"/>
            <a:ext cx="611505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Obraz světa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Spontánní tvořivost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Nepředvídatelnost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Citlivost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Dynamický vesmír, vznik a zánik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Svět proměn</a:t>
            </a:r>
          </a:p>
          <a:p>
            <a:pPr>
              <a:buFont typeface="Wingdings 2" pitchFamily="18" charset="2"/>
              <a:buNone/>
            </a:pPr>
            <a:endParaRPr lang="cs-CZ" sz="2400" dirty="0" smtClean="0">
              <a:latin typeface="Calibri" panose="020F0502020204030204" pitchFamily="34" charset="0"/>
            </a:endParaRPr>
          </a:p>
        </p:txBody>
      </p:sp>
      <p:pic>
        <p:nvPicPr>
          <p:cNvPr id="12292" name="Picture 2" descr="http://www.phil.muni.cz/fil/ontologie/dejiny/obr/dide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0"/>
            <a:ext cx="23812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bdélník 4"/>
          <p:cNvSpPr>
            <a:spLocks noChangeArrowheads="1"/>
          </p:cNvSpPr>
          <p:nvPr/>
        </p:nvSpPr>
        <p:spPr bwMode="auto">
          <a:xfrm>
            <a:off x="1092200" y="5248275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1713–1784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9" y="548680"/>
            <a:ext cx="8276563" cy="52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latin typeface="Calibri" panose="020F0502020204030204" pitchFamily="34" charset="0"/>
              </a:rPr>
              <a:t>Julien Offray de La Mettrie</a:t>
            </a:r>
            <a:endParaRPr lang="cs-CZ" smtClean="0">
              <a:latin typeface="Calibri" panose="020F0502020204030204" pitchFamily="34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86063" y="1447800"/>
            <a:ext cx="5900737" cy="45720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odmítá jakoukoli podobu finalismus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odmítá i náhodu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zdůrazňování přežití druhu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i člověk je stroj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duše je bezpředmětná hypotéza</a:t>
            </a:r>
          </a:p>
          <a:p>
            <a:pPr algn="just">
              <a:buFont typeface="Wingdings 2" pitchFamily="18" charset="2"/>
              <a:buNone/>
            </a:pPr>
            <a:endParaRPr lang="cs-CZ" dirty="0" smtClean="0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www.phil.muni.cz/fil/ontologie/dejiny/obr/la_mettri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25"/>
            <a:ext cx="20494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bdélník 4"/>
          <p:cNvSpPr>
            <a:spLocks noChangeArrowheads="1"/>
          </p:cNvSpPr>
          <p:nvPr/>
        </p:nvSpPr>
        <p:spPr bwMode="auto">
          <a:xfrm>
            <a:off x="923925" y="5502275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1709–1751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274</Words>
  <Application>Microsoft Office PowerPoint</Application>
  <PresentationFormat>Předvádění na obrazovce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Perpetua</vt:lpstr>
      <vt:lpstr>Wingdings</vt:lpstr>
      <vt:lpstr>Wingdings 2</vt:lpstr>
      <vt:lpstr>Jmění</vt:lpstr>
      <vt:lpstr>Francouzský materialismus I</vt:lpstr>
      <vt:lpstr>Gnoseologické vlivy</vt:lpstr>
      <vt:lpstr>Gnoseologické vlivy</vt:lpstr>
      <vt:lpstr>Gnoseologické vlivy</vt:lpstr>
      <vt:lpstr>Francouzský materialismus II</vt:lpstr>
      <vt:lpstr>Encyklopedisté</vt:lpstr>
      <vt:lpstr>Denis Diderot </vt:lpstr>
      <vt:lpstr>Prezentace aplikace PowerPoint</vt:lpstr>
      <vt:lpstr>Julien Offray de La Mettrie</vt:lpstr>
      <vt:lpstr>Prezentace aplikace PowerPoint</vt:lpstr>
      <vt:lpstr>Prezentace aplikace PowerPoint</vt:lpstr>
      <vt:lpstr>Paul Henri Dietrich Thiry, baron d’Holbach</vt:lpstr>
      <vt:lpstr>Jean le Rond d’Alembert</vt:lpstr>
      <vt:lpstr>Claude Adrien Helvétius</vt:lpstr>
      <vt:lpstr>Jean-Jacques Rousseau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Francouzský materialismus</dc:title>
  <dc:creator>jokr</dc:creator>
  <cp:lastModifiedBy>Josef Krob</cp:lastModifiedBy>
  <cp:revision>19</cp:revision>
  <dcterms:created xsi:type="dcterms:W3CDTF">2009-04-14T06:23:25Z</dcterms:created>
  <dcterms:modified xsi:type="dcterms:W3CDTF">2015-04-07T07:57:38Z</dcterms:modified>
</cp:coreProperties>
</file>