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5" r:id="rId10"/>
    <p:sldId id="278" r:id="rId11"/>
    <p:sldId id="266" r:id="rId12"/>
    <p:sldId id="279" r:id="rId13"/>
    <p:sldId id="280" r:id="rId14"/>
    <p:sldId id="267" r:id="rId15"/>
    <p:sldId id="268" r:id="rId16"/>
    <p:sldId id="281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7" r:id="rId25"/>
    <p:sldId id="276" r:id="rId26"/>
    <p:sldId id="264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05" autoAdjust="0"/>
  </p:normalViewPr>
  <p:slideViewPr>
    <p:cSldViewPr>
      <p:cViewPr varScale="1">
        <p:scale>
          <a:sx n="79" d="100"/>
          <a:sy n="79" d="100"/>
        </p:scale>
        <p:origin x="105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22903-909B-4439-985A-52E72F6A377F}" type="datetimeFigureOut">
              <a:rPr lang="cs-CZ" smtClean="0"/>
              <a:t>22. 4. 2014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0CA50-444A-4185-8607-BC1929C6A7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519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0CA50-444A-4185-8607-BC1929C6A7D9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819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se zakulaceným příčným rohem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4F6B70CD-BF05-467F-AD0D-1D3CC57FF319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041FA3A-45D8-49E9-B617-DB40703427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19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B24F6-E734-432F-A020-AFF39D566524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8245C-3128-4B97-AD77-6BD867DA68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97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4B74-9181-4202-BADF-D0645A8539AA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7EBD0-6963-4E95-8601-2557291DE2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14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0213AB-2D5A-4C58-B48B-F14D6680F591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DC5B3F-B54E-4170-9BE3-100EDB0A3E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92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FC2E6005-65A6-4863-A498-067F197117FA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CF93063-E26F-4059-A404-A9D4A95DBD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1381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06EC8F-3B7D-4A10-BFF8-9166EC494D10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3B2A54-8A30-4AC9-93F3-1B3199B9B6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22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9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3132A3-F192-4641-AB15-9A7C471445BC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10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F083DD-6F9B-4D4A-ABEC-B622DEE77D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91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1D1C76-C691-4ECD-BCD0-B534274C60E0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605217-3321-48E5-9BFD-440D05F5CB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57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01AF8-DB47-40D4-BB6F-A3D7931CB5ED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0DD5-EA02-43D4-9E57-5989057121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64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6107C223-3A04-49C1-BE69-9A88FAF4F0CD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7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0D09F81-605E-44EC-ABD4-92A4B62B1F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020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0541CAE0-669A-4917-8A19-A9C8BD1CAAB9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6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C2C07BFB-BE22-483A-8F20-9BFE0994C9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6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768FAAA-F531-4C67-84EE-D9204ED720D8}" type="datetimeFigureOut">
              <a:rPr lang="cs-CZ"/>
              <a:pPr>
                <a:defRPr/>
              </a:pPr>
              <a:t>22. 4. 2014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9D5320B-A257-4A81-BD05-244FEB68AA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28" r:id="rId7"/>
    <p:sldLayoutId id="2147483737" r:id="rId8"/>
    <p:sldLayoutId id="2147483738" r:id="rId9"/>
    <p:sldLayoutId id="2147483729" r:id="rId10"/>
    <p:sldLayoutId id="2147483730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phil.muni.cz/~jokr/fak/031a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hil.muni.cz/~jokr/fak/031b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phil.muni.cz/~jokr/fak/031c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phil.muni.cz/~jokr/fak/031d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cs-CZ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Immanuel</a:t>
            </a: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Kant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altLang="cs-CZ" sz="3000" smtClean="0">
                <a:latin typeface="Tahoma" pitchFamily="34" charset="0"/>
                <a:cs typeface="Tahoma" pitchFamily="34" charset="0"/>
              </a:rPr>
              <a:t>Nebulární hypotéza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altLang="cs-CZ" sz="3000" smtClean="0">
                <a:latin typeface="Tahoma" pitchFamily="34" charset="0"/>
                <a:cs typeface="Tahoma" pitchFamily="34" charset="0"/>
              </a:rPr>
              <a:t>Pojetí prostoru a času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altLang="cs-CZ" sz="3000" smtClean="0">
                <a:latin typeface="Tahoma" pitchFamily="34" charset="0"/>
                <a:cs typeface="Tahoma" pitchFamily="34" charset="0"/>
              </a:rPr>
              <a:t>Antinomie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altLang="cs-CZ" sz="3000" smtClean="0">
                <a:latin typeface="Tahoma" pitchFamily="34" charset="0"/>
                <a:cs typeface="Tahoma" pitchFamily="34" charset="0"/>
              </a:rPr>
              <a:t>Objektivita</a:t>
            </a:r>
          </a:p>
        </p:txBody>
      </p:sp>
      <p:pic>
        <p:nvPicPr>
          <p:cNvPr id="10244" name="Picture 2" descr="http://www.phil.muni.cz/fil/ontologie/dejiny/obr/K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714625"/>
            <a:ext cx="30003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Obdélník 4"/>
          <p:cNvSpPr>
            <a:spLocks noChangeArrowheads="1"/>
          </p:cNvSpPr>
          <p:nvPr/>
        </p:nvSpPr>
        <p:spPr bwMode="auto">
          <a:xfrm>
            <a:off x="3357563" y="6357938"/>
            <a:ext cx="1277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b="1"/>
              <a:t>1724-1804</a:t>
            </a: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03" y="404663"/>
            <a:ext cx="6991741" cy="6290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50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Prostor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Intence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Nemáme žádné čisté vědomí (na rozdíl od </a:t>
            </a:r>
            <a:r>
              <a:rPr lang="cs-CZ" dirty="0" err="1" smtClean="0"/>
              <a:t>Descartova</a:t>
            </a:r>
            <a:r>
              <a:rPr lang="cs-CZ" dirty="0" smtClean="0"/>
              <a:t> </a:t>
            </a:r>
            <a:r>
              <a:rPr lang="cs-CZ" dirty="0" err="1" smtClean="0"/>
              <a:t>cogitans</a:t>
            </a:r>
            <a:r>
              <a:rPr lang="cs-CZ" dirty="0" smtClean="0"/>
              <a:t>), vědomí je již vždy předmětné svou intencí na předmět.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Předměty z okolního světa si přestavujeme pomocí tzv. vnějšího smyslu, což je vlastnost naší mysli. V tomto vnějším smyslu je dán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tvar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velikost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poloha (vzájemný poměr).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388" y="1772816"/>
            <a:ext cx="54768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97152"/>
            <a:ext cx="5648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41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75" y="3861048"/>
            <a:ext cx="559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74" y="620688"/>
            <a:ext cx="566737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7953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Prostor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/>
              <a:t>Prostor není empirický pojem. Není odvozen z vnější zkušenosti. </a:t>
            </a:r>
          </a:p>
          <a:p>
            <a:r>
              <a:rPr lang="cs-CZ" altLang="cs-CZ" dirty="0" smtClean="0"/>
              <a:t>Prostor je nutná představa a priori. </a:t>
            </a:r>
          </a:p>
          <a:p>
            <a:r>
              <a:rPr lang="cs-CZ" altLang="cs-CZ" dirty="0" smtClean="0"/>
              <a:t>Prostor není diskursivní, tj. obecný pojem o vztazích věcí vůbec, ale čistý názor. </a:t>
            </a:r>
          </a:p>
          <a:p>
            <a:r>
              <a:rPr lang="cs-CZ" altLang="cs-CZ" dirty="0" smtClean="0"/>
              <a:t>Prostor si představujeme jako nekonečnou veličinu. Všechny části prostoru jsou najednou.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Prostor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Transcendentální výklad pojmu prostoru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Vysvětlení pojmu jako principu, který odůvodňuje možnost jiných syntetických soudů a priori.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Prostor je formální schopnost vnějšího názoru vnímat předměty a poskytovat rozumu bezprostřední představu o nich. Jedině tak je geometrie pochopitelná jako syntetické a priori.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8712" y="1124744"/>
            <a:ext cx="6886575" cy="18764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961" y="3212976"/>
            <a:ext cx="669607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6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Prostor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altLang="cs-CZ" b="1" smtClean="0"/>
              <a:t>Závěry</a:t>
            </a:r>
          </a:p>
          <a:p>
            <a:pPr>
              <a:buFont typeface="Arial" charset="0"/>
              <a:buChar char="•"/>
            </a:pPr>
            <a:r>
              <a:rPr lang="cs-CZ" altLang="cs-CZ" smtClean="0"/>
              <a:t>Prostor není vlastností věcí o sobě ani nevyjadřuje jejich vzájemný poměr. </a:t>
            </a:r>
          </a:p>
          <a:p>
            <a:pPr>
              <a:buFont typeface="Arial" charset="0"/>
              <a:buChar char="•"/>
            </a:pPr>
            <a:r>
              <a:rPr lang="cs-CZ" altLang="cs-CZ" smtClean="0"/>
              <a:t>Prostor je forma všech jevů vnější smyslů, subjektivní podmínka smyslovosti, která je před všemi skutečnými vjemy jako čistý názor – a priori.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Čas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Metafysický výklad pojmu času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Čas není empirickým pojem abstrahovaný ze zkušenosti.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Čas je nutná představa jako základ všech názorů.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Z a priori času vyplývá i možnost </a:t>
            </a:r>
            <a:r>
              <a:rPr lang="cs-CZ" dirty="0" err="1" smtClean="0"/>
              <a:t>apodiktických</a:t>
            </a:r>
            <a:r>
              <a:rPr lang="cs-CZ" dirty="0" smtClean="0"/>
              <a:t> závěrů o čase: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je jednorozměrný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nelze vyvodit ze zkušenosti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cs-CZ" dirty="0" smtClean="0"/>
              <a:t>je to pravidlo, podle kterého je zkušenost vůbec možná.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Čas není diskursivní.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Nekonečnost času – všechny různé časy jsou jen omezenými částmi jednoho jediného základního času.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Čas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altLang="cs-CZ" b="1" smtClean="0"/>
              <a:t>Transcendentální výklad pojmu času</a:t>
            </a:r>
          </a:p>
          <a:p>
            <a:r>
              <a:rPr lang="cs-CZ" altLang="cs-CZ" smtClean="0"/>
              <a:t>Pojem změny a pohybu je možný jen skrze představu času. </a:t>
            </a:r>
          </a:p>
          <a:p>
            <a:pPr>
              <a:buFont typeface="Wingdings 2" pitchFamily="18" charset="2"/>
              <a:buNone/>
            </a:pPr>
            <a:r>
              <a:rPr lang="cs-CZ" altLang="cs-CZ" b="1" smtClean="0"/>
              <a:t>Závěry</a:t>
            </a:r>
          </a:p>
          <a:p>
            <a:r>
              <a:rPr lang="cs-CZ" altLang="cs-CZ" smtClean="0"/>
              <a:t>Čas není nic samo o sobě existujícího ani objektivní vlastností věcí. Čas je forma vnitřního smyslu – nazírání sebe sama a svého vnitřního stavu. Čas je formální podmínka a priori všech jevů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1267" name="Picture 4" descr="http://www.phil.muni.cz/~jokr/fak/gif/kantmlh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928813"/>
            <a:ext cx="2786063" cy="390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Čas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Čas je tedy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empirická realita, je objektivně platný, pokud jde o předměty, které mohou být dány našim smyslům. Nazírání je vždy jen smyslové, tzn. že se nemůžeme setkat s předmětem, který by nebyl určen časově.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Nemá však absolutní realitu, ale po abstrakci od smyslových dat zůstává čas jako transcendentální idealita 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b="1" dirty="0" smtClean="0"/>
              <a:t>Čas a prostor nejsou pojmy, ale apriorní formy nazírání.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Antinomie</a:t>
            </a:r>
            <a:endParaRPr lang="cs-CZ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6627" name="Obdélník 3"/>
          <p:cNvSpPr>
            <a:spLocks noChangeArrowheads="1"/>
          </p:cNvSpPr>
          <p:nvPr/>
        </p:nvSpPr>
        <p:spPr bwMode="auto">
          <a:xfrm>
            <a:off x="571500" y="1571625"/>
            <a:ext cx="3643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algn="ctr"/>
            <a:r>
              <a:rPr lang="cs-CZ" altLang="cs-CZ"/>
              <a:t>Thesis</a:t>
            </a:r>
          </a:p>
          <a:p>
            <a:pPr algn="just"/>
            <a:r>
              <a:rPr lang="cs-CZ" altLang="cs-CZ"/>
              <a:t>Svět má počátek v čase a jest také prostorově ohraničen.</a:t>
            </a:r>
          </a:p>
        </p:txBody>
      </p:sp>
      <p:sp>
        <p:nvSpPr>
          <p:cNvPr id="26628" name="Obdélník 4"/>
          <p:cNvSpPr>
            <a:spLocks noChangeArrowheads="1"/>
          </p:cNvSpPr>
          <p:nvPr/>
        </p:nvSpPr>
        <p:spPr bwMode="auto">
          <a:xfrm>
            <a:off x="4572000" y="1571625"/>
            <a:ext cx="37861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algn="ctr"/>
            <a:r>
              <a:rPr lang="cs-CZ" altLang="cs-CZ"/>
              <a:t>Antithesis.</a:t>
            </a:r>
          </a:p>
          <a:p>
            <a:pPr algn="just"/>
            <a:r>
              <a:rPr lang="cs-CZ" altLang="cs-CZ"/>
              <a:t>Svět nemá počátku ani hranic v prostoře, nýbrž jest i časově i prostorově nekonečný.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Svět má počátek v čase a jest také prostorově ohraničen</a:t>
            </a:r>
            <a:endParaRPr lang="cs-CZ" sz="28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Důkaz.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Neboť dejme tomu: že svět nemá počátku v čase: tož uběhla až k danému každému okamžiku věčnost a tudíž uplynula nekonečná řada po sobě následujících stavů věcí ve světě. Než nekonečnost řady záleží právě v tom, že nikdy nemůže býti ukončena sukcesivní </a:t>
            </a:r>
            <a:r>
              <a:rPr lang="cs-CZ" dirty="0" err="1" smtClean="0"/>
              <a:t>syntesou</a:t>
            </a:r>
            <a:r>
              <a:rPr lang="cs-CZ" dirty="0" smtClean="0"/>
              <a:t>. Tedy jest nekonečná uplynulá řada světová nemožná: tudíž, počátek světa nutnou podmínkou její jsoucnosti, což bylo nejprve </a:t>
            </a:r>
            <a:r>
              <a:rPr lang="cs-CZ" dirty="0" err="1" smtClean="0"/>
              <a:t>dokázati</a:t>
            </a:r>
            <a:r>
              <a:rPr lang="cs-CZ" dirty="0" smtClean="0"/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Zřetelem k druhému vezměme opět opak za daný: pak bude svět nekonečně daný celek najednou </a:t>
            </a:r>
            <a:r>
              <a:rPr lang="cs-CZ" dirty="0" err="1" smtClean="0"/>
              <a:t>eksistujících</a:t>
            </a:r>
            <a:r>
              <a:rPr lang="cs-CZ" dirty="0" smtClean="0"/>
              <a:t> věcí. Nyní nemůžeme velikost nějakého kvanta, nedaného v určitých hranicích při každém názoru,l) </a:t>
            </a:r>
            <a:r>
              <a:rPr lang="cs-CZ" dirty="0" err="1" smtClean="0"/>
              <a:t>představiti</a:t>
            </a:r>
            <a:r>
              <a:rPr lang="cs-CZ" dirty="0" smtClean="0"/>
              <a:t> si jinak nežli </a:t>
            </a:r>
            <a:r>
              <a:rPr lang="cs-CZ" dirty="0" err="1" smtClean="0"/>
              <a:t>syntesou</a:t>
            </a:r>
            <a:r>
              <a:rPr lang="cs-CZ" dirty="0" smtClean="0"/>
              <a:t> jeho částí a totalitu takového kvanta jen úplnou </a:t>
            </a:r>
            <a:r>
              <a:rPr lang="cs-CZ" dirty="0" err="1" smtClean="0"/>
              <a:t>syntesou</a:t>
            </a:r>
            <a:r>
              <a:rPr lang="cs-CZ" dirty="0" smtClean="0"/>
              <a:t> anebo opětovným přidáváním jednoty sobě samému2). Tudíž za účelem pochopení světa, všechny prostory vyplňujícího, jako celku musila by </a:t>
            </a:r>
            <a:r>
              <a:rPr lang="cs-CZ" dirty="0" err="1" smtClean="0"/>
              <a:t>syntesa</a:t>
            </a:r>
            <a:r>
              <a:rPr lang="cs-CZ" dirty="0" smtClean="0"/>
              <a:t> částí nekonečného světa </a:t>
            </a:r>
            <a:r>
              <a:rPr lang="cs-CZ" dirty="0" err="1" smtClean="0"/>
              <a:t>býti</a:t>
            </a:r>
            <a:r>
              <a:rPr lang="cs-CZ" dirty="0" smtClean="0"/>
              <a:t> pokládána za dokonanou, </a:t>
            </a:r>
            <a:r>
              <a:rPr lang="cs-CZ" dirty="0" err="1" smtClean="0"/>
              <a:t>t</a:t>
            </a:r>
            <a:r>
              <a:rPr lang="cs-CZ" dirty="0" smtClean="0"/>
              <a:t>. </a:t>
            </a:r>
            <a:r>
              <a:rPr lang="cs-CZ" dirty="0" err="1" smtClean="0"/>
              <a:t>j</a:t>
            </a:r>
            <a:r>
              <a:rPr lang="cs-CZ" dirty="0" smtClean="0"/>
              <a:t>. nekonečný čas musel by vypočítáváním všech </a:t>
            </a:r>
            <a:r>
              <a:rPr lang="cs-CZ" dirty="0" err="1" smtClean="0"/>
              <a:t>koeksistujících</a:t>
            </a:r>
            <a:r>
              <a:rPr lang="cs-CZ" dirty="0" smtClean="0"/>
              <a:t> věcí považován </a:t>
            </a:r>
            <a:r>
              <a:rPr lang="cs-CZ" dirty="0" err="1" smtClean="0"/>
              <a:t>býti</a:t>
            </a:r>
            <a:r>
              <a:rPr lang="cs-CZ" dirty="0" smtClean="0"/>
              <a:t> za uplynulý, což je nemožnost. Proto nekonečný agregát skutečných věcí nemůže </a:t>
            </a:r>
            <a:r>
              <a:rPr lang="cs-CZ" dirty="0" err="1" smtClean="0"/>
              <a:t>býti</a:t>
            </a:r>
            <a:r>
              <a:rPr lang="cs-CZ" dirty="0" smtClean="0"/>
              <a:t> za daný celek a s tím zároveň ani za </a:t>
            </a:r>
            <a:r>
              <a:rPr lang="cs-CZ" i="1" dirty="0" smtClean="0"/>
              <a:t>najednou</a:t>
            </a:r>
            <a:r>
              <a:rPr lang="cs-CZ" dirty="0" smtClean="0"/>
              <a:t> daný považován.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Svět nemá počátku ani hranic v prostoře, nýbrž jest i časově i prostorově nekonečný</a:t>
            </a:r>
            <a:endParaRPr lang="cs-CZ" sz="28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Důkaz.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Neboť dejme tomu: že má počátek. Poněvadž počátek znamená jsoucno, před nimž ušel čas, v němž věc nebyla, musel </a:t>
            </a:r>
            <a:r>
              <a:rPr lang="cs-CZ" dirty="0" err="1" smtClean="0"/>
              <a:t>předcházeti</a:t>
            </a:r>
            <a:r>
              <a:rPr lang="cs-CZ" dirty="0" smtClean="0"/>
              <a:t> čas, v niž světa nebylo, </a:t>
            </a:r>
            <a:r>
              <a:rPr lang="cs-CZ" dirty="0" err="1" smtClean="0"/>
              <a:t>t.j</a:t>
            </a:r>
            <a:r>
              <a:rPr lang="cs-CZ" dirty="0" smtClean="0"/>
              <a:t>. prázdný čas. Ale v prázdném čase není vznik nějaké věci možný, poněvadž žádný díl tohoto času nemá na sobě rozeznávací podmínku jsoucna před známkou nejsoucna (</a:t>
            </a:r>
            <a:r>
              <a:rPr lang="cs-CZ" dirty="0" err="1" smtClean="0"/>
              <a:t>at</a:t>
            </a:r>
            <a:r>
              <a:rPr lang="cs-CZ" dirty="0" smtClean="0"/>
              <a:t> si třeba přijmeme, že povstal sám sebou nebo z jiné příčiny). Může tudíž ve světě </a:t>
            </a:r>
            <a:r>
              <a:rPr lang="cs-CZ" dirty="0" err="1" smtClean="0"/>
              <a:t>počnouti</a:t>
            </a:r>
            <a:r>
              <a:rPr lang="cs-CZ" dirty="0" smtClean="0"/>
              <a:t> mnoho řad věcí, ale svět sám nemůže </a:t>
            </a:r>
            <a:r>
              <a:rPr lang="cs-CZ" dirty="0" err="1" smtClean="0"/>
              <a:t>míti</a:t>
            </a:r>
            <a:r>
              <a:rPr lang="cs-CZ" dirty="0" smtClean="0"/>
              <a:t> počátek a jest vzhledem k minulosti nekonečný.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Co se týče toho druhého,. přijměme zase nejdřív opak: že totiž svět prostorově jest konečný a obmezený: pak se nachází v prázdném prostoře neobmezeném. Tedy by zde musel </a:t>
            </a:r>
            <a:r>
              <a:rPr lang="cs-CZ" dirty="0" err="1" smtClean="0"/>
              <a:t>býti</a:t>
            </a:r>
            <a:r>
              <a:rPr lang="cs-CZ" dirty="0" smtClean="0"/>
              <a:t> nejen poměr věcí: v prostoře, nýbrž také věcí. ku prostoru.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Poněvadž pak svět jest absolutní celek, mimo nějž žádný předmět názoru ' a proto ani korelát světa, se nenajde, k němuž by se vztahoval, tu by poměr světa k prázdnému prostoru byl poměrem k </a:t>
            </a:r>
            <a:r>
              <a:rPr lang="cs-CZ" i="1" dirty="0" smtClean="0"/>
              <a:t>žádnému</a:t>
            </a:r>
            <a:r>
              <a:rPr lang="cs-CZ" dirty="0" smtClean="0"/>
              <a:t> předmětu. Takový však poměr, tudíž i ohraničení světa prázdným prostorem, není nic ; není tedy svět prostorově nikterak ohraničený, </a:t>
            </a:r>
            <a:r>
              <a:rPr lang="cs-CZ" dirty="0" err="1" smtClean="0"/>
              <a:t>t</a:t>
            </a:r>
            <a:r>
              <a:rPr lang="cs-CZ" dirty="0" smtClean="0"/>
              <a:t>. </a:t>
            </a:r>
            <a:r>
              <a:rPr lang="cs-CZ" dirty="0" err="1" smtClean="0"/>
              <a:t>j</a:t>
            </a:r>
            <a:r>
              <a:rPr lang="cs-CZ" dirty="0" smtClean="0"/>
              <a:t>. jest vzhledem k rozlehlosti nekonečný.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Antinomie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9699" name="Obdélník 4"/>
          <p:cNvSpPr>
            <a:spLocks noChangeArrowheads="1"/>
          </p:cNvSpPr>
          <p:nvPr/>
        </p:nvSpPr>
        <p:spPr bwMode="auto">
          <a:xfrm>
            <a:off x="428625" y="1714500"/>
            <a:ext cx="735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b="1"/>
              <a:t>Druhý rozpor transcendentálních idejí. </a:t>
            </a:r>
            <a:endParaRPr lang="cs-CZ" altLang="cs-CZ"/>
          </a:p>
        </p:txBody>
      </p:sp>
      <p:sp>
        <p:nvSpPr>
          <p:cNvPr id="29700" name="Obdélník 5"/>
          <p:cNvSpPr>
            <a:spLocks noChangeArrowheads="1"/>
          </p:cNvSpPr>
          <p:nvPr/>
        </p:nvSpPr>
        <p:spPr bwMode="auto">
          <a:xfrm>
            <a:off x="714375" y="1428750"/>
            <a:ext cx="97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Thesis. </a:t>
            </a:r>
          </a:p>
        </p:txBody>
      </p:sp>
      <p:sp>
        <p:nvSpPr>
          <p:cNvPr id="29701" name="Obdélník 6"/>
          <p:cNvSpPr>
            <a:spLocks noChangeArrowheads="1"/>
          </p:cNvSpPr>
          <p:nvPr/>
        </p:nvSpPr>
        <p:spPr bwMode="auto">
          <a:xfrm>
            <a:off x="428625" y="2071688"/>
            <a:ext cx="37861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Každá složená substance ve světě záleží z jednoduchých  částic a nikde neeksistuje nic, leč jednoduché, anebo co z něho je složeno. </a:t>
            </a:r>
          </a:p>
        </p:txBody>
      </p:sp>
      <p:sp>
        <p:nvSpPr>
          <p:cNvPr id="29702" name="Obdélník 7"/>
          <p:cNvSpPr>
            <a:spLocks noChangeArrowheads="1"/>
          </p:cNvSpPr>
          <p:nvPr/>
        </p:nvSpPr>
        <p:spPr bwMode="auto">
          <a:xfrm>
            <a:off x="6643688" y="1428750"/>
            <a:ext cx="12969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Antithesis.</a:t>
            </a:r>
          </a:p>
        </p:txBody>
      </p:sp>
      <p:sp>
        <p:nvSpPr>
          <p:cNvPr id="29703" name="Obdélník 8"/>
          <p:cNvSpPr>
            <a:spLocks noChangeArrowheads="1"/>
          </p:cNvSpPr>
          <p:nvPr/>
        </p:nvSpPr>
        <p:spPr bwMode="auto">
          <a:xfrm>
            <a:off x="4500563" y="2143125"/>
            <a:ext cx="43576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Žádná složená věc na světe nezáleží z jednoduchých dílů a nikde v něm neeksistuje  nic jednoduchého. </a:t>
            </a:r>
          </a:p>
        </p:txBody>
      </p:sp>
      <p:sp>
        <p:nvSpPr>
          <p:cNvPr id="29704" name="Obdélník 9"/>
          <p:cNvSpPr>
            <a:spLocks noChangeArrowheads="1"/>
          </p:cNvSpPr>
          <p:nvPr/>
        </p:nvSpPr>
        <p:spPr bwMode="auto">
          <a:xfrm>
            <a:off x="428625" y="3571875"/>
            <a:ext cx="7912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b="1"/>
              <a:t>Třetí rozpor transcendentálních idejí. </a:t>
            </a:r>
            <a:endParaRPr lang="cs-CZ" altLang="cs-CZ"/>
          </a:p>
        </p:txBody>
      </p:sp>
      <p:sp>
        <p:nvSpPr>
          <p:cNvPr id="29705" name="Obdélník 10"/>
          <p:cNvSpPr>
            <a:spLocks noChangeArrowheads="1"/>
          </p:cNvSpPr>
          <p:nvPr/>
        </p:nvSpPr>
        <p:spPr bwMode="auto">
          <a:xfrm>
            <a:off x="357188" y="4000500"/>
            <a:ext cx="5429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dirty="0"/>
              <a:t>Kausalita dle zákonů přírodních není jediná, z níž by se daly světové jevy vesměs  odvoditi. Jest nutno ještě kausalitu se svobodou přijmouti k vysvětlení jich.</a:t>
            </a:r>
          </a:p>
        </p:txBody>
      </p:sp>
      <p:sp>
        <p:nvSpPr>
          <p:cNvPr id="29706" name="Obdélník 11"/>
          <p:cNvSpPr>
            <a:spLocks noChangeArrowheads="1"/>
          </p:cNvSpPr>
          <p:nvPr/>
        </p:nvSpPr>
        <p:spPr bwMode="auto">
          <a:xfrm>
            <a:off x="5786438" y="3786188"/>
            <a:ext cx="26939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Není svobody, nýbrž všechno ve světě děje se prostě podle zákonů přírodních. </a:t>
            </a:r>
          </a:p>
        </p:txBody>
      </p:sp>
      <p:sp>
        <p:nvSpPr>
          <p:cNvPr id="29707" name="Obdélník 12"/>
          <p:cNvSpPr>
            <a:spLocks noChangeArrowheads="1"/>
          </p:cNvSpPr>
          <p:nvPr/>
        </p:nvSpPr>
        <p:spPr bwMode="auto">
          <a:xfrm>
            <a:off x="285750" y="5202238"/>
            <a:ext cx="8207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b="1"/>
              <a:t>Čtvrtý rozpor transcendentálních idejí. </a:t>
            </a:r>
            <a:endParaRPr lang="cs-CZ" altLang="cs-CZ"/>
          </a:p>
        </p:txBody>
      </p:sp>
      <p:sp>
        <p:nvSpPr>
          <p:cNvPr id="29708" name="Obdélník 13"/>
          <p:cNvSpPr>
            <a:spLocks noChangeArrowheads="1"/>
          </p:cNvSpPr>
          <p:nvPr/>
        </p:nvSpPr>
        <p:spPr bwMode="auto">
          <a:xfrm>
            <a:off x="357188" y="5610225"/>
            <a:ext cx="3397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dirty="0"/>
              <a:t>Ke světu náleží něco, co bud jako jeho část anebo příčina jeho je bytostí prostě nutnou. </a:t>
            </a:r>
          </a:p>
        </p:txBody>
      </p:sp>
      <p:sp>
        <p:nvSpPr>
          <p:cNvPr id="29709" name="Obdélník 14"/>
          <p:cNvSpPr>
            <a:spLocks noChangeArrowheads="1"/>
          </p:cNvSpPr>
          <p:nvPr/>
        </p:nvSpPr>
        <p:spPr bwMode="auto">
          <a:xfrm>
            <a:off x="4786313" y="5572125"/>
            <a:ext cx="35417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/>
              <a:t>Neeksistuje nikde žádná bytost prostě nutná, ani ve světě ani mimo něj, jako jeho příčina.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endParaRPr lang="cs-CZ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pic>
        <p:nvPicPr>
          <p:cNvPr id="30724" name="Picture 2" descr="http://www.phil.muni.cz/fil/ontologie/dejiny/obr/c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24744"/>
            <a:ext cx="3779862" cy="480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Objektivita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31747" name="Picture 4" descr="http://www.phil.muni.cz/fil/ontologie/dejiny/obr/kant-window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2000250"/>
            <a:ext cx="21431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Obdélník 5"/>
          <p:cNvSpPr>
            <a:spLocks noChangeArrowheads="1"/>
          </p:cNvSpPr>
          <p:nvPr/>
        </p:nvSpPr>
        <p:spPr bwMode="auto">
          <a:xfrm>
            <a:off x="6143625" y="5072063"/>
            <a:ext cx="2286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en-US" altLang="cs-CZ"/>
              <a:t>Kant peers beyond the window of the phenomenal world and sees nothing</a:t>
            </a:r>
          </a:p>
        </p:txBody>
      </p:sp>
      <p:pic>
        <p:nvPicPr>
          <p:cNvPr id="31749" name="Picture 2" descr="http://www.phil.muni.cz/fil/ontologie/dejiny/obr/kant-kop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785938"/>
            <a:ext cx="4392613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2291" name="Picture 2" descr="http://www.phil.muni.cz/~jokr/fak/gif/kantvir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857375"/>
            <a:ext cx="28575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3315" name="Picture 2" descr="http://www.phil.muni.cz/~jokr/fak/gif/kanttri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1571625"/>
            <a:ext cx="3071812" cy="430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4339" name="Picture 2" descr="http://www.phil.muni.cz/~jokr/fak/gif/kantdef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1571625"/>
            <a:ext cx="3163887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5363" name="Picture 2" descr="http://www.phil.muni.cz/~jokr/fak/gif/nebul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785938"/>
            <a:ext cx="3278187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Nebulární hypotéza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Hypotézy vzniku sluneční soustavy musí například uspokojivě vysvětlit</a:t>
            </a:r>
          </a:p>
          <a:p>
            <a:pPr>
              <a:lnSpc>
                <a:spcPct val="80000"/>
              </a:lnSpc>
            </a:pP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téměř kruhové dráhy planet ležící v jedné rovině se souhlasným smyslem rotace, který se shoduje s rotací Slunce </a:t>
            </a:r>
          </a:p>
          <a:p>
            <a:pPr>
              <a:lnSpc>
                <a:spcPct val="80000"/>
              </a:lnSpc>
            </a:pP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vztah mezi poloosami drah planet a pořadovým číslem planety, tzv. </a:t>
            </a:r>
            <a:r>
              <a:rPr lang="cs-CZ" altLang="cs-CZ" sz="2700" dirty="0" err="1" smtClean="0">
                <a:latin typeface="Tahoma" pitchFamily="34" charset="0"/>
                <a:cs typeface="Tahoma" pitchFamily="34" charset="0"/>
              </a:rPr>
              <a:t>Titiovu-Bodeovu</a:t>
            </a: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řadu </a:t>
            </a:r>
          </a:p>
          <a:p>
            <a:pPr>
              <a:lnSpc>
                <a:spcPct val="80000"/>
              </a:lnSpc>
            </a:pPr>
            <a:r>
              <a:rPr lang="cs-CZ" altLang="cs-CZ" sz="2700" smtClean="0">
                <a:latin typeface="Tahoma" pitchFamily="34" charset="0"/>
                <a:cs typeface="Tahoma" pitchFamily="34" charset="0"/>
              </a:rPr>
              <a:t>málo </a:t>
            </a:r>
            <a:r>
              <a:rPr lang="cs-CZ" altLang="cs-CZ" sz="2700" smtClean="0">
                <a:latin typeface="Tahoma" pitchFamily="34" charset="0"/>
                <a:cs typeface="Tahoma" pitchFamily="34" charset="0"/>
              </a:rPr>
              <a:t>výstředné, </a:t>
            </a: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od ekliptiky velmi málo odkloněné dráhy přirozených satelitů </a:t>
            </a:r>
          </a:p>
          <a:p>
            <a:pPr>
              <a:lnSpc>
                <a:spcPct val="80000"/>
              </a:lnSpc>
            </a:pP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rozdíly v hustotách vnitřních a vnějších planet </a:t>
            </a:r>
          </a:p>
          <a:p>
            <a:pPr>
              <a:lnSpc>
                <a:spcPct val="80000"/>
              </a:lnSpc>
            </a:pPr>
            <a:r>
              <a:rPr lang="cs-CZ" altLang="cs-CZ" sz="2700" dirty="0" err="1" smtClean="0">
                <a:latin typeface="Tahoma" pitchFamily="34" charset="0"/>
                <a:cs typeface="Tahoma" pitchFamily="34" charset="0"/>
              </a:rPr>
              <a:t>nepřímoúměrné</a:t>
            </a:r>
            <a:r>
              <a:rPr lang="cs-CZ" altLang="cs-CZ" sz="2700" dirty="0" smtClean="0">
                <a:latin typeface="Tahoma" pitchFamily="34" charset="0"/>
                <a:cs typeface="Tahoma" pitchFamily="34" charset="0"/>
              </a:rPr>
              <a:t> rozdělení hmotnosti a hybnosti mezi planety a Slunce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Myšlenka vývoje vesmíru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7411" name="Picture 2" descr="http://www.phil.muni.cz/fil/ontologie/dejiny/obr/lap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143125"/>
            <a:ext cx="25527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Obdélník 6"/>
          <p:cNvSpPr>
            <a:spLocks noChangeArrowheads="1"/>
          </p:cNvSpPr>
          <p:nvPr/>
        </p:nvSpPr>
        <p:spPr bwMode="auto">
          <a:xfrm>
            <a:off x="1071563" y="5500688"/>
            <a:ext cx="2047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r>
              <a:rPr lang="cs-CZ" altLang="cs-CZ" b="1"/>
              <a:t>Simone Laplace</a:t>
            </a: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Prostor jako a priori</a:t>
            </a:r>
            <a:endParaRPr lang="cs-CZ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Kritika čistého rozmyslu, Transcendentální estetiky oddíl prvý.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/>
              <a:t>Transcendentální – transcendentní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Transcendentní – pojmy (tvrzení) překračující oblast možné zkušenosti, nekriticky přesahují meze našeho poznání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Transcendentální – poznání, které překračuje v subjektivním slova smyslu předmět směrem k apriorním podmínkám poznání tohoto předmětu.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1056</Words>
  <Application>Microsoft Office PowerPoint</Application>
  <PresentationFormat>Předvádění na obrazovce (4:3)</PresentationFormat>
  <Paragraphs>99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Rockwell</vt:lpstr>
      <vt:lpstr>Tahoma</vt:lpstr>
      <vt:lpstr>Wingdings 2</vt:lpstr>
      <vt:lpstr>Lití písma</vt:lpstr>
      <vt:lpstr>Immanuel Kant</vt:lpstr>
      <vt:lpstr>Nebulární hypotéza</vt:lpstr>
      <vt:lpstr>Nebulární hypotéza</vt:lpstr>
      <vt:lpstr>Nebulární hypotéza</vt:lpstr>
      <vt:lpstr>Nebulární hypotéza</vt:lpstr>
      <vt:lpstr>Nebulární hypotéza</vt:lpstr>
      <vt:lpstr>Nebulární hypotéza</vt:lpstr>
      <vt:lpstr>Myšlenka vývoje vesmíru</vt:lpstr>
      <vt:lpstr>Prostor jako a priori</vt:lpstr>
      <vt:lpstr>Prezentace aplikace PowerPoint</vt:lpstr>
      <vt:lpstr>Prostor jako a priori</vt:lpstr>
      <vt:lpstr>Prezentace aplikace PowerPoint</vt:lpstr>
      <vt:lpstr>Prezentace aplikace PowerPoint</vt:lpstr>
      <vt:lpstr>Prostor jako a priori</vt:lpstr>
      <vt:lpstr>Prostor jako a priori</vt:lpstr>
      <vt:lpstr>Prezentace aplikace PowerPoint</vt:lpstr>
      <vt:lpstr>Prostor jako a priori</vt:lpstr>
      <vt:lpstr>Čas jako a priori</vt:lpstr>
      <vt:lpstr>Čas jako a priori</vt:lpstr>
      <vt:lpstr>Čas jako a priori</vt:lpstr>
      <vt:lpstr>Antinomie</vt:lpstr>
      <vt:lpstr>Svět má počátek v čase a jest také prostorově ohraničen</vt:lpstr>
      <vt:lpstr>Svět nemá počátku ani hranic v prostoře, nýbrž jest i časově i prostorově nekonečný</vt:lpstr>
      <vt:lpstr>Antinomie</vt:lpstr>
      <vt:lpstr>Prezentace aplikace PowerPoint</vt:lpstr>
      <vt:lpstr>Objektivita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Immanuel Kant</dc:title>
  <dc:creator>jokr</dc:creator>
  <cp:lastModifiedBy>Josef Krob</cp:lastModifiedBy>
  <cp:revision>23</cp:revision>
  <dcterms:created xsi:type="dcterms:W3CDTF">2009-04-20T19:14:29Z</dcterms:created>
  <dcterms:modified xsi:type="dcterms:W3CDTF">2014-04-22T07:06:36Z</dcterms:modified>
</cp:coreProperties>
</file>