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6" r:id="rId10"/>
    <p:sldId id="264" r:id="rId11"/>
    <p:sldId id="267" r:id="rId12"/>
    <p:sldId id="268" r:id="rId13"/>
    <p:sldId id="265" r:id="rId14"/>
    <p:sldId id="270" r:id="rId15"/>
    <p:sldId id="269" r:id="rId16"/>
    <p:sldId id="271" r:id="rId1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41" autoAdjust="0"/>
    <p:restoredTop sz="94660"/>
  </p:normalViewPr>
  <p:slideViewPr>
    <p:cSldViewPr>
      <p:cViewPr varScale="1">
        <p:scale>
          <a:sx n="79" d="100"/>
          <a:sy n="79" d="100"/>
        </p:scale>
        <p:origin x="107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1DAB0-2F87-44BE-B1FF-1B8F3AA361FB}" type="datetimeFigureOut">
              <a:rPr lang="cs-CZ" smtClean="0"/>
              <a:pPr/>
              <a:t>14. 4. 2014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6BF4B-3F2C-4FC1-B8FB-ACA02A07777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1DAB0-2F87-44BE-B1FF-1B8F3AA361FB}" type="datetimeFigureOut">
              <a:rPr lang="cs-CZ" smtClean="0"/>
              <a:pPr/>
              <a:t>14. 4. 2014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6BF4B-3F2C-4FC1-B8FB-ACA02A07777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1DAB0-2F87-44BE-B1FF-1B8F3AA361FB}" type="datetimeFigureOut">
              <a:rPr lang="cs-CZ" smtClean="0"/>
              <a:pPr/>
              <a:t>14. 4. 2014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6BF4B-3F2C-4FC1-B8FB-ACA02A07777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1DAB0-2F87-44BE-B1FF-1B8F3AA361FB}" type="datetimeFigureOut">
              <a:rPr lang="cs-CZ" smtClean="0"/>
              <a:pPr/>
              <a:t>14. 4. 2014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6BF4B-3F2C-4FC1-B8FB-ACA02A07777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1DAB0-2F87-44BE-B1FF-1B8F3AA361FB}" type="datetimeFigureOut">
              <a:rPr lang="cs-CZ" smtClean="0"/>
              <a:pPr/>
              <a:t>14. 4. 2014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6BF4B-3F2C-4FC1-B8FB-ACA02A07777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1DAB0-2F87-44BE-B1FF-1B8F3AA361FB}" type="datetimeFigureOut">
              <a:rPr lang="cs-CZ" smtClean="0"/>
              <a:pPr/>
              <a:t>14. 4. 2014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6BF4B-3F2C-4FC1-B8FB-ACA02A07777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1DAB0-2F87-44BE-B1FF-1B8F3AA361FB}" type="datetimeFigureOut">
              <a:rPr lang="cs-CZ" smtClean="0"/>
              <a:pPr/>
              <a:t>14. 4. 2014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6BF4B-3F2C-4FC1-B8FB-ACA02A07777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1DAB0-2F87-44BE-B1FF-1B8F3AA361FB}" type="datetimeFigureOut">
              <a:rPr lang="cs-CZ" smtClean="0"/>
              <a:pPr/>
              <a:t>14. 4. 2014</a:t>
            </a:fld>
            <a:endParaRPr lang="cs-CZ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576BF4B-3F2C-4FC1-B8FB-ACA02A07777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1DAB0-2F87-44BE-B1FF-1B8F3AA361FB}" type="datetimeFigureOut">
              <a:rPr lang="cs-CZ" smtClean="0"/>
              <a:pPr/>
              <a:t>14. 4. 2014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6BF4B-3F2C-4FC1-B8FB-ACA02A07777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1DAB0-2F87-44BE-B1FF-1B8F3AA361FB}" type="datetimeFigureOut">
              <a:rPr lang="cs-CZ" smtClean="0"/>
              <a:pPr/>
              <a:t>14. 4. 2014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2576BF4B-3F2C-4FC1-B8FB-ACA02A07777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C3B1DAB0-2F87-44BE-B1FF-1B8F3AA361FB}" type="datetimeFigureOut">
              <a:rPr lang="cs-CZ" smtClean="0"/>
              <a:pPr/>
              <a:t>14. 4. 2014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6BF4B-3F2C-4FC1-B8FB-ACA02A07777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Volný tvar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Volný tvar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C3B1DAB0-2F87-44BE-B1FF-1B8F3AA361FB}" type="datetimeFigureOut">
              <a:rPr lang="cs-CZ" smtClean="0"/>
              <a:pPr/>
              <a:t>14. 4. 2014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2576BF4B-3F2C-4FC1-B8FB-ACA02A07777D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gi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gi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Mechanický materialismus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Absolutnost času a prostoru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Prostor  je nezávislý na obsahu vesmíru </a:t>
            </a:r>
          </a:p>
          <a:p>
            <a:r>
              <a:rPr lang="cs-CZ" dirty="0" smtClean="0"/>
              <a:t>Čas plyne nezávisle na událostech, pohybech těles ve vesmíru</a:t>
            </a:r>
          </a:p>
          <a:p>
            <a:r>
              <a:rPr lang="cs-CZ" dirty="0" smtClean="0"/>
              <a:t>Prázdný prostor, eukleidovská geometrie</a:t>
            </a:r>
          </a:p>
          <a:p>
            <a:r>
              <a:rPr lang="cs-CZ" dirty="0" smtClean="0"/>
              <a:t>Vesmír je statický</a:t>
            </a:r>
          </a:p>
          <a:p>
            <a:r>
              <a:rPr lang="cs-CZ" dirty="0" smtClean="0"/>
              <a:t>Současnost je absolutní</a:t>
            </a:r>
          </a:p>
          <a:p>
            <a:pPr lvl="1">
              <a:buNone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Základní elementy	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0034" y="1571612"/>
            <a:ext cx="7467600" cy="4525963"/>
          </a:xfrm>
        </p:spPr>
        <p:txBody>
          <a:bodyPr/>
          <a:lstStyle/>
          <a:p>
            <a:r>
              <a:rPr lang="cs-CZ" dirty="0" smtClean="0"/>
              <a:t>Hmota</a:t>
            </a:r>
          </a:p>
          <a:p>
            <a:r>
              <a:rPr lang="cs-CZ" dirty="0" smtClean="0"/>
              <a:t>Absolutní prostor</a:t>
            </a:r>
          </a:p>
          <a:p>
            <a:r>
              <a:rPr lang="cs-CZ" dirty="0" smtClean="0"/>
              <a:t>Absolutní čas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Síla</a:t>
            </a:r>
            <a:endParaRPr lang="cs-CZ" dirty="0"/>
          </a:p>
        </p:txBody>
      </p:sp>
      <p:pic>
        <p:nvPicPr>
          <p:cNvPr id="17410" name="Picture 2" descr="http://www.phil.muni.cz/fil/ontologie/dejiny/obr/kvad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72264" y="0"/>
            <a:ext cx="2143140" cy="2883498"/>
          </a:xfrm>
          <a:prstGeom prst="rect">
            <a:avLst/>
          </a:prstGeom>
          <a:noFill/>
        </p:spPr>
      </p:pic>
      <p:pic>
        <p:nvPicPr>
          <p:cNvPr id="17412" name="Picture 4" descr="http://www.phil.muni.cz/fil/ontologie/dejiny/obr/escher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14810" y="2000240"/>
            <a:ext cx="3333750" cy="4048125"/>
          </a:xfrm>
          <a:prstGeom prst="rect">
            <a:avLst/>
          </a:prstGeom>
          <a:noFill/>
        </p:spPr>
      </p:pic>
      <p:pic>
        <p:nvPicPr>
          <p:cNvPr id="17414" name="Picture 6" descr="http://www.phil.muni.cz/fil/ontologie/dejiny/obr/10mech2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472" y="3357562"/>
            <a:ext cx="2071702" cy="196811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Síla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Nemateriální</a:t>
            </a:r>
          </a:p>
          <a:p>
            <a:r>
              <a:rPr lang="cs-CZ" dirty="0" smtClean="0"/>
              <a:t>Tradice hybatele</a:t>
            </a:r>
          </a:p>
          <a:p>
            <a:endParaRPr lang="cs-CZ" dirty="0" smtClean="0"/>
          </a:p>
          <a:p>
            <a:r>
              <a:rPr lang="cs-CZ" dirty="0" smtClean="0"/>
              <a:t>Později zdroj pro vitalismus </a:t>
            </a:r>
            <a:endParaRPr lang="cs-CZ" dirty="0"/>
          </a:p>
        </p:txBody>
      </p:sp>
      <p:pic>
        <p:nvPicPr>
          <p:cNvPr id="23554" name="Picture 2" descr="http://www.bucovice711.cz/wwwfyzika/vyuka/e-learning/silavykl_files/sila_souborysilavy2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00760" y="2857496"/>
            <a:ext cx="2928958" cy="338753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Klid a pohyb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7715200" cy="4525963"/>
          </a:xfrm>
        </p:spPr>
        <p:txBody>
          <a:bodyPr/>
          <a:lstStyle/>
          <a:p>
            <a:r>
              <a:rPr lang="cs-CZ" dirty="0" smtClean="0"/>
              <a:t>Rovnoprávnost pohybových </a:t>
            </a:r>
            <a:r>
              <a:rPr lang="cs-CZ" dirty="0" smtClean="0"/>
              <a:t>stavů</a:t>
            </a:r>
          </a:p>
          <a:p>
            <a:endParaRPr lang="cs-CZ" dirty="0" smtClean="0"/>
          </a:p>
          <a:p>
            <a:pPr marL="36576" indent="0">
              <a:buNone/>
            </a:pPr>
            <a:r>
              <a:rPr lang="cs-CZ" dirty="0" smtClean="0"/>
              <a:t>„Jestliže </a:t>
            </a:r>
            <a:r>
              <a:rPr lang="cs-CZ" dirty="0"/>
              <a:t>na těleso nepůsobí žádné vnější síly nebo výslednice sil je nulová, pak těleso setrvává v klidu nebo </a:t>
            </a:r>
            <a:r>
              <a:rPr lang="cs-CZ" dirty="0" smtClean="0"/>
              <a:t>v rovnoměrném </a:t>
            </a:r>
            <a:r>
              <a:rPr lang="cs-CZ" dirty="0"/>
              <a:t>přímočarém pohybu</a:t>
            </a:r>
            <a:r>
              <a:rPr lang="cs-CZ" b="1" dirty="0" smtClean="0"/>
              <a:t>.“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Časová invariantnost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26626" name="Picture 2" descr="http://www.phil.muni.cz/fil/ontologie/dejiny/obr/10mech12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14678" y="3357562"/>
            <a:ext cx="1362075" cy="1381126"/>
          </a:xfrm>
          <a:prstGeom prst="rect">
            <a:avLst/>
          </a:prstGeom>
          <a:noFill/>
        </p:spPr>
      </p:pic>
      <p:pic>
        <p:nvPicPr>
          <p:cNvPr id="26628" name="Picture 4" descr="http://www.phil.muni.cz/fil/ontologie/dejiny/obr/10mech11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57422" y="2643182"/>
            <a:ext cx="2981325" cy="419101"/>
          </a:xfrm>
          <a:prstGeom prst="rect">
            <a:avLst/>
          </a:prstGeom>
          <a:noFill/>
        </p:spPr>
      </p:pic>
      <p:pic>
        <p:nvPicPr>
          <p:cNvPr id="26630" name="Picture 6" descr="http://www.phil.muni.cz/fil/ontologie/dejiny/obr/10mech13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57422" y="5072074"/>
            <a:ext cx="2981325" cy="4191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Mechanický determinismus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Kvantifikovatelnost</a:t>
            </a:r>
            <a:r>
              <a:rPr lang="cs-CZ" dirty="0" smtClean="0"/>
              <a:t> </a:t>
            </a:r>
          </a:p>
          <a:p>
            <a:r>
              <a:rPr lang="cs-CZ" dirty="0" smtClean="0"/>
              <a:t>Zákonitost</a:t>
            </a:r>
          </a:p>
          <a:p>
            <a:r>
              <a:rPr lang="cs-CZ" dirty="0" smtClean="0"/>
              <a:t>Vratnost mechanických dějů</a:t>
            </a:r>
          </a:p>
          <a:p>
            <a:pPr>
              <a:buNone/>
            </a:pPr>
            <a:r>
              <a:rPr lang="cs-CZ" dirty="0" smtClean="0">
                <a:sym typeface="Wingdings" pitchFamily="2" charset="2"/>
              </a:rPr>
              <a:t></a:t>
            </a:r>
            <a:endParaRPr lang="cs-CZ" dirty="0" smtClean="0"/>
          </a:p>
          <a:p>
            <a:r>
              <a:rPr lang="cs-CZ" dirty="0" err="1" smtClean="0"/>
              <a:t>Spočitatelnost</a:t>
            </a:r>
            <a:r>
              <a:rPr lang="cs-CZ" dirty="0" smtClean="0"/>
              <a:t> a předvídatelnost stavů světa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Hlavní teze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 smtClean="0"/>
              <a:t>Vnější skutečnost je výhradně materiální, ani v člověku není samostatná duchovní složka, vše je matérie nebo její funkce </a:t>
            </a:r>
          </a:p>
          <a:p>
            <a:r>
              <a:rPr lang="cs-CZ" dirty="0" smtClean="0"/>
              <a:t>Matérii je vlastní neměnné množství pohybu a všechny formy pohybu jsou převoditelné na pohyb mechanický. </a:t>
            </a:r>
          </a:p>
          <a:p>
            <a:r>
              <a:rPr lang="cs-CZ" dirty="0" smtClean="0"/>
              <a:t>Univerzálním vztahem všech těles je vztah kauzální. </a:t>
            </a:r>
          </a:p>
          <a:p>
            <a:r>
              <a:rPr lang="cs-CZ" dirty="0" smtClean="0"/>
              <a:t>Všechny změny jsou nutným důsledkem svých příčin, neexistuje objektivní náhoda, všechny změny jsou tak již obsaženy v předchozích stavech. </a:t>
            </a:r>
          </a:p>
          <a:p>
            <a:r>
              <a:rPr lang="cs-CZ" dirty="0" smtClean="0"/>
              <a:t>Věci mají finální povahu – při jejich zkoumání vždy dospějeme k základním dále nerozložitelným elementům. </a:t>
            </a:r>
          </a:p>
          <a:p>
            <a:r>
              <a:rPr lang="cs-CZ" dirty="0" smtClean="0"/>
              <a:t>Vesmír je statický, změny, které pozorujeme, jsou periodické, jedná se věčné opakování. </a:t>
            </a:r>
          </a:p>
          <a:p>
            <a:r>
              <a:rPr lang="cs-CZ" dirty="0" smtClean="0"/>
              <a:t>Fyzikální zákony jsou invariantní vůči času. </a:t>
            </a:r>
          </a:p>
          <a:p>
            <a:r>
              <a:rPr lang="cs-CZ" dirty="0" smtClean="0"/>
              <a:t>Čas a prostor jsou absolutní. 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Nová věda	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Matematika </a:t>
            </a:r>
          </a:p>
          <a:p>
            <a:r>
              <a:rPr lang="cs-CZ" dirty="0" smtClean="0"/>
              <a:t>Kvantifikace</a:t>
            </a:r>
          </a:p>
          <a:p>
            <a:r>
              <a:rPr lang="cs-CZ" dirty="0" smtClean="0"/>
              <a:t>Hledání zákonitostí</a:t>
            </a:r>
          </a:p>
          <a:p>
            <a:r>
              <a:rPr lang="cs-CZ" dirty="0" smtClean="0">
                <a:sym typeface="Wingdings" pitchFamily="2" charset="2"/>
              </a:rPr>
              <a:t> správný způsob myšlení</a:t>
            </a:r>
          </a:p>
          <a:p>
            <a:endParaRPr lang="cs-CZ" dirty="0" smtClean="0">
              <a:sym typeface="Wingdings" pitchFamily="2" charset="2"/>
            </a:endParaRPr>
          </a:p>
          <a:p>
            <a:r>
              <a:rPr lang="cs-CZ" dirty="0" smtClean="0">
                <a:sym typeface="Wingdings" pitchFamily="2" charset="2"/>
              </a:rPr>
              <a:t>Prototypem – klasická mechanika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Mechanický pohyb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dirty="0" smtClean="0"/>
              <a:t>Dělení podle</a:t>
            </a:r>
          </a:p>
          <a:p>
            <a:r>
              <a:rPr lang="cs-CZ" dirty="0" smtClean="0"/>
              <a:t>Jakosti</a:t>
            </a:r>
          </a:p>
          <a:p>
            <a:r>
              <a:rPr lang="cs-CZ" dirty="0" smtClean="0"/>
              <a:t>Rychlosti</a:t>
            </a:r>
          </a:p>
          <a:p>
            <a:r>
              <a:rPr lang="cs-CZ" dirty="0" smtClean="0"/>
              <a:t>Dráhy</a:t>
            </a:r>
          </a:p>
          <a:p>
            <a:pPr>
              <a:buNone/>
            </a:pPr>
            <a:endParaRPr lang="cs-CZ" dirty="0" smtClean="0"/>
          </a:p>
          <a:p>
            <a:pPr>
              <a:buFont typeface="Wingdings"/>
              <a:buChar char="à"/>
            </a:pPr>
            <a:r>
              <a:rPr lang="cs-CZ" dirty="0" smtClean="0">
                <a:sym typeface="Wingdings" pitchFamily="2" charset="2"/>
              </a:rPr>
              <a:t>Redukce všech změn </a:t>
            </a:r>
          </a:p>
          <a:p>
            <a:pPr lvl="1">
              <a:buNone/>
            </a:pPr>
            <a:r>
              <a:rPr lang="cs-CZ" dirty="0" smtClean="0">
                <a:sym typeface="Wingdings" pitchFamily="2" charset="2"/>
              </a:rPr>
              <a:t>na </a:t>
            </a:r>
            <a:r>
              <a:rPr lang="cs-CZ" b="1" dirty="0" smtClean="0">
                <a:sym typeface="Wingdings" pitchFamily="2" charset="2"/>
              </a:rPr>
              <a:t>mechanický pohyb</a:t>
            </a:r>
            <a:endParaRPr lang="cs-CZ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Mechanický pohyb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dirty="0" smtClean="0"/>
              <a:t>Dělení podle</a:t>
            </a:r>
          </a:p>
          <a:p>
            <a:r>
              <a:rPr lang="cs-CZ" dirty="0" smtClean="0"/>
              <a:t>Jakosti</a:t>
            </a:r>
          </a:p>
          <a:p>
            <a:pPr lvl="1"/>
            <a:r>
              <a:rPr lang="cs-CZ" dirty="0" smtClean="0"/>
              <a:t>Posuvný</a:t>
            </a:r>
          </a:p>
          <a:p>
            <a:pPr lvl="1"/>
            <a:r>
              <a:rPr lang="cs-CZ" dirty="0" smtClean="0"/>
              <a:t>Otáčivý</a:t>
            </a:r>
          </a:p>
          <a:p>
            <a:pPr lvl="1"/>
            <a:r>
              <a:rPr lang="cs-CZ" dirty="0" smtClean="0"/>
              <a:t>Valivý a šroubovitý</a:t>
            </a:r>
          </a:p>
          <a:p>
            <a:r>
              <a:rPr lang="cs-CZ" dirty="0" smtClean="0"/>
              <a:t>Rychlosti</a:t>
            </a:r>
          </a:p>
          <a:p>
            <a:r>
              <a:rPr lang="cs-CZ" dirty="0" smtClean="0"/>
              <a:t>Dráhy</a:t>
            </a:r>
          </a:p>
          <a:p>
            <a:endParaRPr lang="cs-CZ" dirty="0"/>
          </a:p>
        </p:txBody>
      </p:sp>
      <p:pic>
        <p:nvPicPr>
          <p:cNvPr id="1026" name="Picture 2" descr="http://www.phil.muni.cz/fil/ontologie/dejiny/obr/10mech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86380" y="1285860"/>
            <a:ext cx="1428750" cy="1038225"/>
          </a:xfrm>
          <a:prstGeom prst="rect">
            <a:avLst/>
          </a:prstGeom>
          <a:noFill/>
        </p:spPr>
      </p:pic>
      <p:pic>
        <p:nvPicPr>
          <p:cNvPr id="1028" name="Picture 4" descr="http://www.phil.muni.cz/fil/ontologie/dejiny/obr/10mech3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14942" y="2571744"/>
            <a:ext cx="1504950" cy="1285876"/>
          </a:xfrm>
          <a:prstGeom prst="rect">
            <a:avLst/>
          </a:prstGeom>
          <a:noFill/>
        </p:spPr>
      </p:pic>
      <p:pic>
        <p:nvPicPr>
          <p:cNvPr id="1030" name="Picture 6" descr="http://www.phil.muni.cz/fil/ontologie/dejiny/obr/10mech1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14942" y="4000504"/>
            <a:ext cx="1457325" cy="12573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Mechanický pohyb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dirty="0" smtClean="0"/>
              <a:t>Dělení podle</a:t>
            </a:r>
          </a:p>
          <a:p>
            <a:r>
              <a:rPr lang="cs-CZ" dirty="0" smtClean="0"/>
              <a:t>Jakosti</a:t>
            </a:r>
          </a:p>
          <a:p>
            <a:r>
              <a:rPr lang="cs-CZ" dirty="0" smtClean="0"/>
              <a:t>Rychlosti</a:t>
            </a:r>
          </a:p>
          <a:p>
            <a:pPr lvl="1"/>
            <a:r>
              <a:rPr lang="cs-CZ" dirty="0" smtClean="0"/>
              <a:t>Rovnoměrný</a:t>
            </a:r>
          </a:p>
          <a:p>
            <a:pPr lvl="1"/>
            <a:r>
              <a:rPr lang="cs-CZ" dirty="0" smtClean="0"/>
              <a:t>Nerovnoměrný</a:t>
            </a:r>
          </a:p>
          <a:p>
            <a:r>
              <a:rPr lang="cs-CZ" dirty="0" smtClean="0"/>
              <a:t>Dráhy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Mechanický pohyb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dirty="0" smtClean="0"/>
              <a:t>Dělení podle</a:t>
            </a:r>
          </a:p>
          <a:p>
            <a:r>
              <a:rPr lang="cs-CZ" dirty="0" smtClean="0"/>
              <a:t>Jakosti</a:t>
            </a:r>
          </a:p>
          <a:p>
            <a:r>
              <a:rPr lang="cs-CZ" dirty="0" smtClean="0"/>
              <a:t>Rychlosti</a:t>
            </a:r>
          </a:p>
          <a:p>
            <a:r>
              <a:rPr lang="cs-CZ" dirty="0" smtClean="0"/>
              <a:t>Dráhy</a:t>
            </a:r>
          </a:p>
          <a:p>
            <a:pPr lvl="1"/>
            <a:r>
              <a:rPr lang="cs-CZ" dirty="0" smtClean="0"/>
              <a:t>Přímočarý</a:t>
            </a:r>
          </a:p>
          <a:p>
            <a:pPr lvl="1"/>
            <a:r>
              <a:rPr lang="cs-CZ" dirty="0" smtClean="0"/>
              <a:t>Křivočarý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Základní elementy	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0034" y="1571612"/>
            <a:ext cx="7467600" cy="4525963"/>
          </a:xfrm>
        </p:spPr>
        <p:txBody>
          <a:bodyPr/>
          <a:lstStyle/>
          <a:p>
            <a:r>
              <a:rPr lang="cs-CZ" dirty="0" smtClean="0"/>
              <a:t>Hmota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pPr>
              <a:buNone/>
            </a:pPr>
            <a:endParaRPr lang="cs-CZ" dirty="0"/>
          </a:p>
        </p:txBody>
      </p:sp>
      <p:pic>
        <p:nvPicPr>
          <p:cNvPr id="17410" name="Picture 2" descr="http://www.phil.muni.cz/fil/ontologie/dejiny/obr/kvad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72264" y="0"/>
            <a:ext cx="2143140" cy="288349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http://www.phil.muni.cz/fil/ontologie/dejiny/obr/pacovnik_v_parizi_trocader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0298" y="1285860"/>
            <a:ext cx="6340121" cy="5072098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Hmota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Těleso = hmota</a:t>
            </a:r>
          </a:p>
          <a:p>
            <a:pPr lvl="1">
              <a:buNone/>
            </a:pPr>
            <a:r>
              <a:rPr lang="cs-CZ" dirty="0" smtClean="0"/>
              <a:t>= hmotnost, masa</a:t>
            </a:r>
          </a:p>
          <a:p>
            <a:pPr lvl="1">
              <a:buNone/>
            </a:pPr>
            <a:endParaRPr lang="cs-CZ" dirty="0" smtClean="0"/>
          </a:p>
          <a:p>
            <a:r>
              <a:rPr lang="cs-CZ" dirty="0" smtClean="0"/>
              <a:t>Pasivní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Základní elementy	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0034" y="1571612"/>
            <a:ext cx="7467600" cy="4525963"/>
          </a:xfrm>
        </p:spPr>
        <p:txBody>
          <a:bodyPr/>
          <a:lstStyle/>
          <a:p>
            <a:r>
              <a:rPr lang="cs-CZ" dirty="0" smtClean="0"/>
              <a:t>Hmota</a:t>
            </a:r>
          </a:p>
          <a:p>
            <a:r>
              <a:rPr lang="cs-CZ" dirty="0" smtClean="0"/>
              <a:t>Absolutní prostor</a:t>
            </a:r>
          </a:p>
          <a:p>
            <a:r>
              <a:rPr lang="cs-CZ" dirty="0" smtClean="0"/>
              <a:t>Absolutní čas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pPr>
              <a:buNone/>
            </a:pPr>
            <a:endParaRPr lang="cs-CZ" dirty="0"/>
          </a:p>
        </p:txBody>
      </p:sp>
      <p:pic>
        <p:nvPicPr>
          <p:cNvPr id="17410" name="Picture 2" descr="http://www.phil.muni.cz/fil/ontologie/dejiny/obr/kvad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72264" y="0"/>
            <a:ext cx="2143140" cy="2883498"/>
          </a:xfrm>
          <a:prstGeom prst="rect">
            <a:avLst/>
          </a:prstGeom>
          <a:noFill/>
        </p:spPr>
      </p:pic>
      <p:pic>
        <p:nvPicPr>
          <p:cNvPr id="17412" name="Picture 4" descr="http://www.phil.muni.cz/fil/ontologie/dejiny/obr/escher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14810" y="2000240"/>
            <a:ext cx="3333750" cy="4048125"/>
          </a:xfrm>
          <a:prstGeom prst="rect">
            <a:avLst/>
          </a:prstGeom>
          <a:noFill/>
        </p:spPr>
      </p:pic>
      <p:pic>
        <p:nvPicPr>
          <p:cNvPr id="17414" name="Picture 6" descr="http://www.phil.muni.cz/fil/ontologie/dejiny/obr/10mech2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472" y="3357562"/>
            <a:ext cx="2071702" cy="196811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chnický">
  <a:themeElements>
    <a:clrScheme name="Technický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ký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ký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130</TotalTime>
  <Words>159</Words>
  <Application>Microsoft Office PowerPoint</Application>
  <PresentationFormat>Předvádění na obrazovce (4:3)</PresentationFormat>
  <Paragraphs>95</Paragraphs>
  <Slides>16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21" baseType="lpstr">
      <vt:lpstr>Arial</vt:lpstr>
      <vt:lpstr>Franklin Gothic Book</vt:lpstr>
      <vt:lpstr>Wingdings</vt:lpstr>
      <vt:lpstr>Wingdings 2</vt:lpstr>
      <vt:lpstr>Technický</vt:lpstr>
      <vt:lpstr>Mechanický materialismus</vt:lpstr>
      <vt:lpstr>Nová věda </vt:lpstr>
      <vt:lpstr>Mechanický pohyb</vt:lpstr>
      <vt:lpstr>Mechanický pohyb</vt:lpstr>
      <vt:lpstr>Mechanický pohyb</vt:lpstr>
      <vt:lpstr>Mechanický pohyb</vt:lpstr>
      <vt:lpstr>Základní elementy </vt:lpstr>
      <vt:lpstr>Hmota</vt:lpstr>
      <vt:lpstr>Základní elementy </vt:lpstr>
      <vt:lpstr>Absolutnost času a prostoru</vt:lpstr>
      <vt:lpstr>Základní elementy </vt:lpstr>
      <vt:lpstr>Síla</vt:lpstr>
      <vt:lpstr>Klid a pohyb</vt:lpstr>
      <vt:lpstr>Časová invariantnost</vt:lpstr>
      <vt:lpstr>Mechanický determinismus</vt:lpstr>
      <vt:lpstr>Hlavní teze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Mechanický materialismus</dc:title>
  <dc:creator>jokr</dc:creator>
  <cp:lastModifiedBy>Josef Krob</cp:lastModifiedBy>
  <cp:revision>24</cp:revision>
  <dcterms:created xsi:type="dcterms:W3CDTF">2009-04-13T20:03:45Z</dcterms:created>
  <dcterms:modified xsi:type="dcterms:W3CDTF">2014-04-14T09:15:56Z</dcterms:modified>
</cp:coreProperties>
</file>