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7"/>
  </p:notesMasterIdLst>
  <p:handoutMasterIdLst>
    <p:handoutMasterId r:id="rId18"/>
  </p:handoutMasterIdLst>
  <p:sldIdLst>
    <p:sldId id="289" r:id="rId2"/>
    <p:sldId id="313" r:id="rId3"/>
    <p:sldId id="314" r:id="rId4"/>
    <p:sldId id="315" r:id="rId5"/>
    <p:sldId id="316" r:id="rId6"/>
    <p:sldId id="318" r:id="rId7"/>
    <p:sldId id="328" r:id="rId8"/>
    <p:sldId id="330" r:id="rId9"/>
    <p:sldId id="331" r:id="rId10"/>
    <p:sldId id="332" r:id="rId11"/>
    <p:sldId id="322" r:id="rId12"/>
    <p:sldId id="323" r:id="rId13"/>
    <p:sldId id="324" r:id="rId14"/>
    <p:sldId id="333" r:id="rId15"/>
    <p:sldId id="334" r:id="rId1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6A2"/>
    <a:srgbClr val="FFF1E6"/>
    <a:srgbClr val="9F3C6D"/>
    <a:srgbClr val="DDB3A0"/>
    <a:srgbClr val="00006E"/>
    <a:srgbClr val="0000DC"/>
    <a:srgbClr val="01FFF4"/>
    <a:srgbClr val="FF1178"/>
    <a:srgbClr val="7D7DFF"/>
    <a:srgbClr val="4F4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9" autoAdjust="0"/>
    <p:restoredTop sz="88889" autoAdjust="0"/>
  </p:normalViewPr>
  <p:slideViewPr>
    <p:cSldViewPr snapToGrid="0">
      <p:cViewPr varScale="1">
        <p:scale>
          <a:sx n="54" d="100"/>
          <a:sy n="54" d="100"/>
        </p:scale>
        <p:origin x="364" y="5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0837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FE8B4362-9944-7342-B28B-E931E1E862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95976C0B-67C9-FE4D-861B-FEF2C4BEC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6E56905-98EB-4E4B-BB7F-760923651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7CFE304C-B4EC-AE41-83D6-DFCA8039A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98FE51A2-DFE6-8C4C-AE3B-7EEE5FB3D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EE10F69E-5BDF-EB4D-A549-99C3B52C0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57CE533F-B2A8-0141-B7C6-76DE53BCD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45470077-C754-D94D-8876-CD951865E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BA8601A-2E5F-F046-8BEE-D6DFB9D51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2CA3E3DA-40C1-DE49-9B26-0B773DA09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DE6E024-A30E-2949-8B4D-FC6A4F774D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52CFA366-9799-3646-8C42-F75DED40D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sv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2.wdp"/><Relationship Id="rId7" Type="http://schemas.openxmlformats.org/officeDocument/2006/relationships/image" Target="../media/image2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hyperlink" Target="https://app.diagrams.net/" TargetMode="External"/><Relationship Id="rId4" Type="http://schemas.openxmlformats.org/officeDocument/2006/relationships/hyperlink" Target="https://elf.phil.muni.cz/23-24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app.diagrams.net/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elf.phil.muni.cz/23-24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sv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11.svg"/><Relationship Id="rId10" Type="http://schemas.openxmlformats.org/officeDocument/2006/relationships/image" Target="../media/image18.sv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sv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sv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11.sv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sv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sv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3444E2F-8222-1AEC-E912-08036F8653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>
                <a:solidFill>
                  <a:schemeClr val="tx2">
                    <a:lumMod val="50000"/>
                  </a:schemeClr>
                </a:solidFill>
              </a:rPr>
              <a:t>Konference E-learning v praxi, FF MUNI 2023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6B79C9-9CD0-404E-003D-E5A40C2C5D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>
                <a:solidFill>
                  <a:schemeClr val="tx2">
                    <a:lumMod val="50000"/>
                  </a:schemeClr>
                </a:solidFill>
              </a:rPr>
              <a:pPr/>
              <a:t>1</a:t>
            </a:fld>
            <a:endParaRPr lang="cs-CZ" altLang="cs-CZ" noProof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3D0953-BC92-ABD5-A939-A7B2B9A0C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4"/>
            <a:ext cx="11361600" cy="1821481"/>
          </a:xfrm>
        </p:spPr>
        <p:txBody>
          <a:bodyPr/>
          <a:lstStyle/>
          <a:p>
            <a:r>
              <a:rPr lang="cs-CZ" sz="4800" dirty="0">
                <a:solidFill>
                  <a:schemeClr val="tx2">
                    <a:lumMod val="50000"/>
                  </a:schemeClr>
                </a:solidFill>
              </a:rPr>
              <a:t>E-learning v praxi </a:t>
            </a:r>
            <a:br>
              <a:rPr lang="cs-CZ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b="0" dirty="0">
                <a:solidFill>
                  <a:schemeClr val="tx2">
                    <a:lumMod val="50000"/>
                  </a:schemeClr>
                </a:solidFill>
              </a:rPr>
              <a:t>užitečné metody a nástroje</a:t>
            </a:r>
            <a:br>
              <a:rPr lang="cs-CZ" dirty="0"/>
            </a:br>
            <a:endParaRPr lang="fr-FR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2A9D09BD-C705-2543-F7FE-7F2AFD715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5078716"/>
            <a:ext cx="11361600" cy="589656"/>
          </a:xfrm>
        </p:spPr>
        <p:txBody>
          <a:bodyPr/>
          <a:lstStyle/>
          <a:p>
            <a:r>
              <a:rPr lang="cs-CZ" dirty="0"/>
              <a:t>Lucie Braunerová, 511888</a:t>
            </a:r>
          </a:p>
        </p:txBody>
      </p:sp>
      <p:pic>
        <p:nvPicPr>
          <p:cNvPr id="7" name="Obrázek 6" descr="Obsah obrázku Písmo, text, Grafika, grafický design&#10;&#10;Popis byl vytvořen automaticky">
            <a:extLst>
              <a:ext uri="{FF2B5EF4-FFF2-40B4-BE49-F238E27FC236}">
                <a16:creationId xmlns:a16="http://schemas.microsoft.com/office/drawing/2014/main" id="{54E7FA26-9420-D0C2-19A7-E8F65517CD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" y="74372"/>
            <a:ext cx="2156144" cy="1647762"/>
          </a:xfrm>
          <a:prstGeom prst="rect">
            <a:avLst/>
          </a:prstGeom>
        </p:spPr>
      </p:pic>
      <p:sp>
        <p:nvSpPr>
          <p:cNvPr id="8" name="Zástupný symbol pro číslo snímku 2">
            <a:extLst>
              <a:ext uri="{FF2B5EF4-FFF2-40B4-BE49-F238E27FC236}">
                <a16:creationId xmlns:a16="http://schemas.microsoft.com/office/drawing/2014/main" id="{42339B69-7A62-8854-C227-8D55A5F72410}"/>
              </a:ext>
            </a:extLst>
          </p:cNvPr>
          <p:cNvSpPr txBox="1">
            <a:spLocks/>
          </p:cNvSpPr>
          <p:nvPr/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0DE708CC-0C3F-4567-9698-B54C0F35BD31}" type="slidenum">
              <a:rPr lang="cs-CZ" altLang="cs-CZ" smtClean="0">
                <a:solidFill>
                  <a:schemeClr val="tx2">
                    <a:lumMod val="50000"/>
                  </a:schemeClr>
                </a:solidFill>
              </a:rPr>
              <a:pPr/>
              <a:t>1</a:t>
            </a:fld>
            <a:endParaRPr lang="cs-CZ" altLang="cs-CZ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B392AEC3-72B4-BAFE-49C7-F6C47F012DEF}"/>
              </a:ext>
            </a:extLst>
          </p:cNvPr>
          <p:cNvSpPr/>
          <p:nvPr/>
        </p:nvSpPr>
        <p:spPr bwMode="auto">
          <a:xfrm>
            <a:off x="8966200" y="0"/>
            <a:ext cx="4457700" cy="6858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7C087211-B32D-FA68-BB55-64930D47FEB7}"/>
              </a:ext>
            </a:extLst>
          </p:cNvPr>
          <p:cNvSpPr/>
          <p:nvPr/>
        </p:nvSpPr>
        <p:spPr bwMode="auto">
          <a:xfrm>
            <a:off x="9994900" y="0"/>
            <a:ext cx="3429000" cy="685800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122B003A-32D8-019F-4B2D-2EFD085002E4}"/>
              </a:ext>
            </a:extLst>
          </p:cNvPr>
          <p:cNvSpPr/>
          <p:nvPr/>
        </p:nvSpPr>
        <p:spPr bwMode="auto">
          <a:xfrm>
            <a:off x="10998200" y="0"/>
            <a:ext cx="2425700" cy="685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019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BFAA5114-9CC7-C916-CFB3-1B3B44388746}"/>
              </a:ext>
            </a:extLst>
          </p:cNvPr>
          <p:cNvSpPr/>
          <p:nvPr/>
        </p:nvSpPr>
        <p:spPr bwMode="auto">
          <a:xfrm>
            <a:off x="-1241520" y="35112"/>
            <a:ext cx="14665420" cy="6822888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181ADE6E-83D6-5D71-2265-31FFDED9315E}"/>
              </a:ext>
            </a:extLst>
          </p:cNvPr>
          <p:cNvSpPr/>
          <p:nvPr/>
        </p:nvSpPr>
        <p:spPr bwMode="auto">
          <a:xfrm>
            <a:off x="16823690" y="0"/>
            <a:ext cx="5207000" cy="685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8" name="Podnadpis 4">
            <a:extLst>
              <a:ext uri="{FF2B5EF4-FFF2-40B4-BE49-F238E27FC236}">
                <a16:creationId xmlns:a16="http://schemas.microsoft.com/office/drawing/2014/main" id="{D4FC33D0-861E-CD80-8102-F75DC0D2A931}"/>
              </a:ext>
            </a:extLst>
          </p:cNvPr>
          <p:cNvSpPr txBox="1">
            <a:spLocks/>
          </p:cNvSpPr>
          <p:nvPr/>
        </p:nvSpPr>
        <p:spPr>
          <a:xfrm>
            <a:off x="17394069" y="1917700"/>
            <a:ext cx="3157498" cy="19685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b="1" kern="0" dirty="0">
                <a:solidFill>
                  <a:schemeClr val="bg1"/>
                </a:solidFill>
              </a:rPr>
              <a:t>3.</a:t>
            </a:r>
          </a:p>
          <a:p>
            <a:pPr algn="ctr"/>
            <a:endParaRPr lang="cs-CZ" b="1" kern="0" dirty="0">
              <a:solidFill>
                <a:schemeClr val="bg1"/>
              </a:solidFill>
            </a:endParaRPr>
          </a:p>
          <a:p>
            <a:r>
              <a:rPr lang="cs-CZ" b="1" kern="0" dirty="0">
                <a:solidFill>
                  <a:schemeClr val="bg1"/>
                </a:solidFill>
              </a:rPr>
              <a:t>SVG JE KAMARÁD</a:t>
            </a:r>
          </a:p>
          <a:p>
            <a:r>
              <a:rPr lang="cs-CZ" b="1" kern="0" dirty="0">
                <a:solidFill>
                  <a:schemeClr val="bg1"/>
                </a:solidFill>
              </a:rPr>
              <a:t>PROGRAM DRAW.IO</a:t>
            </a:r>
          </a:p>
        </p:txBody>
      </p:sp>
      <p:pic>
        <p:nvPicPr>
          <p:cNvPr id="30" name="Grafický objekt 29" descr="Prezentace s organizačním diagramem obrys">
            <a:extLst>
              <a:ext uri="{FF2B5EF4-FFF2-40B4-BE49-F238E27FC236}">
                <a16:creationId xmlns:a16="http://schemas.microsoft.com/office/drawing/2014/main" id="{AE77AAF6-9CB7-4175-3294-B9AE24DC0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15618" y="4550200"/>
            <a:ext cx="914400" cy="914400"/>
          </a:xfrm>
          <a:prstGeom prst="rect">
            <a:avLst/>
          </a:prstGeom>
        </p:spPr>
      </p:pic>
      <p:sp>
        <p:nvSpPr>
          <p:cNvPr id="34" name="Ovál 33">
            <a:extLst>
              <a:ext uri="{FF2B5EF4-FFF2-40B4-BE49-F238E27FC236}">
                <a16:creationId xmlns:a16="http://schemas.microsoft.com/office/drawing/2014/main" id="{92B32BA3-624A-6787-3D26-5D6342C0D5C8}"/>
              </a:ext>
            </a:extLst>
          </p:cNvPr>
          <p:cNvSpPr/>
          <p:nvPr/>
        </p:nvSpPr>
        <p:spPr bwMode="auto">
          <a:xfrm>
            <a:off x="18375318" y="4409900"/>
            <a:ext cx="1195000" cy="119500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6B79C9-9CD0-404E-003D-E5A40C2C5D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511421"/>
            <a:ext cx="252000" cy="252000"/>
          </a:xfrm>
        </p:spPr>
        <p:txBody>
          <a:bodyPr/>
          <a:lstStyle/>
          <a:p>
            <a:fld id="{0DE708CC-0C3F-4567-9698-B54C0F35BD31}" type="slidenum">
              <a:rPr lang="cs-CZ" altLang="cs-CZ" noProof="0" smtClean="0">
                <a:solidFill>
                  <a:schemeClr val="bg1"/>
                </a:solidFill>
              </a:rPr>
              <a:pPr/>
              <a:t>10</a:t>
            </a:fld>
            <a:endParaRPr lang="cs-CZ" altLang="cs-CZ" noProof="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9577D2-0661-6542-F500-519E54FAC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8710" y="7085110"/>
            <a:ext cx="6674580" cy="2746940"/>
          </a:xfrm>
          <a:prstGeom prst="rect">
            <a:avLst/>
          </a:prstGeom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1D00EE60-F936-AABF-E7DB-205D73E49A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00400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BDE96A6-E8BE-F88C-C995-95D089A2F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455" y="6913735"/>
            <a:ext cx="5639090" cy="1778091"/>
          </a:xfrm>
          <a:prstGeom prst="rect">
            <a:avLst/>
          </a:prstGeom>
        </p:spPr>
      </p:pic>
      <p:sp>
        <p:nvSpPr>
          <p:cNvPr id="14" name="Podnadpis 4">
            <a:extLst>
              <a:ext uri="{FF2B5EF4-FFF2-40B4-BE49-F238E27FC236}">
                <a16:creationId xmlns:a16="http://schemas.microsoft.com/office/drawing/2014/main" id="{936E3F47-5122-1153-99BE-02794DFB1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170" y="-468630"/>
            <a:ext cx="11974830" cy="19685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1.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VYCHYTÁVKY V KÓDU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803CB22B-DD33-823E-87AA-D6E0AFE30398}"/>
              </a:ext>
            </a:extLst>
          </p:cNvPr>
          <p:cNvGrpSpPr/>
          <p:nvPr/>
        </p:nvGrpSpPr>
        <p:grpSpPr>
          <a:xfrm>
            <a:off x="-19624370" y="1061278"/>
            <a:ext cx="28952903" cy="5298900"/>
            <a:chOff x="-18728240" y="1117942"/>
            <a:chExt cx="28952903" cy="5298900"/>
          </a:xfrm>
        </p:grpSpPr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D8B0E0ED-319A-6130-0836-A8EAC77178FF}"/>
                </a:ext>
              </a:extLst>
            </p:cNvPr>
            <p:cNvGrpSpPr/>
            <p:nvPr/>
          </p:nvGrpSpPr>
          <p:grpSpPr>
            <a:xfrm>
              <a:off x="-18728240" y="1117942"/>
              <a:ext cx="5939329" cy="5298900"/>
              <a:chOff x="3133571" y="1117942"/>
              <a:chExt cx="5939329" cy="5298900"/>
            </a:xfrm>
          </p:grpSpPr>
          <p:pic>
            <p:nvPicPr>
              <p:cNvPr id="53" name="Obrázek 52">
                <a:extLst>
                  <a:ext uri="{FF2B5EF4-FFF2-40B4-BE49-F238E27FC236}">
                    <a16:creationId xmlns:a16="http://schemas.microsoft.com/office/drawing/2014/main" id="{CEAC9959-DBD9-E1E3-F623-74EBDD7C1E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16700" y="1831975"/>
                <a:ext cx="4552954" cy="4367434"/>
              </a:xfrm>
              <a:prstGeom prst="rect">
                <a:avLst/>
              </a:prstGeom>
            </p:spPr>
          </p:pic>
          <p:cxnSp>
            <p:nvCxnSpPr>
              <p:cNvPr id="54" name="Přímá spojnice se šipkou 53">
                <a:extLst>
                  <a:ext uri="{FF2B5EF4-FFF2-40B4-BE49-F238E27FC236}">
                    <a16:creationId xmlns:a16="http://schemas.microsoft.com/office/drawing/2014/main" id="{BA2A9A26-E978-5488-ADFC-7C761D7436D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33571" y="6064920"/>
                <a:ext cx="621781" cy="0"/>
              </a:xfrm>
              <a:prstGeom prst="straightConnector1">
                <a:avLst/>
              </a:prstGeom>
              <a:ln w="76200">
                <a:solidFill>
                  <a:schemeClr val="tx2">
                    <a:lumMod val="20000"/>
                    <a:lumOff val="80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Přímá spojnice se šipkou 54">
                <a:extLst>
                  <a:ext uri="{FF2B5EF4-FFF2-40B4-BE49-F238E27FC236}">
                    <a16:creationId xmlns:a16="http://schemas.microsoft.com/office/drawing/2014/main" id="{62A6DFB3-EFE1-6240-A740-B957A4F0888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41509" y="4199224"/>
                <a:ext cx="621781" cy="0"/>
              </a:xfrm>
              <a:prstGeom prst="straightConnector1">
                <a:avLst/>
              </a:prstGeom>
              <a:ln w="76200">
                <a:solidFill>
                  <a:schemeClr val="tx2">
                    <a:lumMod val="20000"/>
                    <a:lumOff val="80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6" name="Podnadpis 4">
                <a:extLst>
                  <a:ext uri="{FF2B5EF4-FFF2-40B4-BE49-F238E27FC236}">
                    <a16:creationId xmlns:a16="http://schemas.microsoft.com/office/drawing/2014/main" id="{986D751C-74EA-C85B-BD58-2069F2FA3D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35407" y="1272940"/>
                <a:ext cx="5264785" cy="877960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marR="0" indent="0" algn="l" defTabSz="914400" rtl="0" eaLnBrk="1" fontAlgn="base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tabLst/>
                  <a:defRPr lang="cs-CZ" sz="2400" b="0" dirty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marL="457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defRPr sz="2000" b="0">
                    <a:solidFill>
                      <a:schemeClr val="tx1"/>
                    </a:solidFill>
                    <a:latin typeface="+mn-lt"/>
                  </a:defRPr>
                </a:lvl2pPr>
                <a:lvl3pPr marL="914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Tx/>
                  <a:buNone/>
                  <a:defRPr sz="1800" b="0">
                    <a:solidFill>
                      <a:schemeClr val="tx1"/>
                    </a:solidFill>
                    <a:latin typeface="+mn-lt"/>
                  </a:defRPr>
                </a:lvl3pPr>
                <a:lvl4pPr marL="1371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4pPr>
                <a:lvl5pPr marL="18288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5pPr>
                <a:lvl6pPr marL="2286000" indent="0" algn="ctr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 baseline="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cs-CZ" sz="2200" b="1" kern="0" dirty="0">
                    <a:solidFill>
                      <a:schemeClr val="bg1"/>
                    </a:solidFill>
                  </a:rPr>
                  <a:t>Seznam se čísluje stále od jedničky :(</a:t>
                </a:r>
              </a:p>
            </p:txBody>
          </p:sp>
          <p:sp>
            <p:nvSpPr>
              <p:cNvPr id="57" name="Obdélník: se zakulacenými rohy 56">
                <a:extLst>
                  <a:ext uri="{FF2B5EF4-FFF2-40B4-BE49-F238E27FC236}">
                    <a16:creationId xmlns:a16="http://schemas.microsoft.com/office/drawing/2014/main" id="{3F0404CC-7C03-387E-DFD1-54AB28569470}"/>
                  </a:ext>
                </a:extLst>
              </p:cNvPr>
              <p:cNvSpPr/>
              <p:nvPr/>
            </p:nvSpPr>
            <p:spPr bwMode="auto">
              <a:xfrm>
                <a:off x="3390900" y="1117942"/>
                <a:ext cx="5682000" cy="5298900"/>
              </a:xfrm>
              <a:prstGeom prst="roundRect">
                <a:avLst>
                  <a:gd name="adj" fmla="val 10531"/>
                </a:avLst>
              </a:prstGeom>
              <a:noFill/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58" name="Ovál 57">
                <a:extLst>
                  <a:ext uri="{FF2B5EF4-FFF2-40B4-BE49-F238E27FC236}">
                    <a16:creationId xmlns:a16="http://schemas.microsoft.com/office/drawing/2014/main" id="{85828E60-B5DC-4936-0BEF-958B6D89FE4C}"/>
                  </a:ext>
                </a:extLst>
              </p:cNvPr>
              <p:cNvSpPr/>
              <p:nvPr/>
            </p:nvSpPr>
            <p:spPr bwMode="auto">
              <a:xfrm>
                <a:off x="3960683" y="4051707"/>
                <a:ext cx="323062" cy="29503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EB66A2"/>
                </a:solidFill>
                <a:prstDash val="sysDash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59" name="Ovál 58">
                <a:extLst>
                  <a:ext uri="{FF2B5EF4-FFF2-40B4-BE49-F238E27FC236}">
                    <a16:creationId xmlns:a16="http://schemas.microsoft.com/office/drawing/2014/main" id="{E96E485B-C902-0048-847E-FBB2EB52087C}"/>
                  </a:ext>
                </a:extLst>
              </p:cNvPr>
              <p:cNvSpPr/>
              <p:nvPr/>
            </p:nvSpPr>
            <p:spPr bwMode="auto">
              <a:xfrm>
                <a:off x="3968704" y="5917403"/>
                <a:ext cx="323062" cy="29503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EB66A2"/>
                </a:solidFill>
                <a:prstDash val="sysDash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</p:grp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F9F00488-C5E1-D5B3-B80F-F6F3BB993A47}"/>
                </a:ext>
              </a:extLst>
            </p:cNvPr>
            <p:cNvGrpSpPr/>
            <p:nvPr/>
          </p:nvGrpSpPr>
          <p:grpSpPr>
            <a:xfrm>
              <a:off x="-11536699" y="1117942"/>
              <a:ext cx="7620216" cy="5298900"/>
              <a:chOff x="3170388" y="1117942"/>
              <a:chExt cx="7620216" cy="5298900"/>
            </a:xfrm>
          </p:grpSpPr>
          <p:pic>
            <p:nvPicPr>
              <p:cNvPr id="48" name="Obrázek 47">
                <a:extLst>
                  <a:ext uri="{FF2B5EF4-FFF2-40B4-BE49-F238E27FC236}">
                    <a16:creationId xmlns:a16="http://schemas.microsoft.com/office/drawing/2014/main" id="{9BB672EE-F05D-F56A-DBC1-BB59636D9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78761" y="2613350"/>
                <a:ext cx="6159817" cy="1936850"/>
              </a:xfrm>
              <a:prstGeom prst="rect">
                <a:avLst/>
              </a:prstGeom>
            </p:spPr>
          </p:pic>
          <p:sp>
            <p:nvSpPr>
              <p:cNvPr id="49" name="Ovál 48">
                <a:extLst>
                  <a:ext uri="{FF2B5EF4-FFF2-40B4-BE49-F238E27FC236}">
                    <a16:creationId xmlns:a16="http://schemas.microsoft.com/office/drawing/2014/main" id="{ABC41D81-CEEA-4B17-1B83-C711595027DC}"/>
                  </a:ext>
                </a:extLst>
              </p:cNvPr>
              <p:cNvSpPr/>
              <p:nvPr/>
            </p:nvSpPr>
            <p:spPr bwMode="auto">
              <a:xfrm>
                <a:off x="9252568" y="2824073"/>
                <a:ext cx="374136" cy="39414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EB66A2"/>
                </a:solidFill>
                <a:prstDash val="sysDash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50" name="Obdélník: se zakulacenými rohy 49">
                <a:extLst>
                  <a:ext uri="{FF2B5EF4-FFF2-40B4-BE49-F238E27FC236}">
                    <a16:creationId xmlns:a16="http://schemas.microsoft.com/office/drawing/2014/main" id="{396EDD08-6B0A-D1C5-DF80-6CFF10ABF1C6}"/>
                  </a:ext>
                </a:extLst>
              </p:cNvPr>
              <p:cNvSpPr/>
              <p:nvPr/>
            </p:nvSpPr>
            <p:spPr bwMode="auto">
              <a:xfrm>
                <a:off x="3170388" y="1117942"/>
                <a:ext cx="6634661" cy="5298900"/>
              </a:xfrm>
              <a:prstGeom prst="roundRect">
                <a:avLst>
                  <a:gd name="adj" fmla="val 10531"/>
                </a:avLst>
              </a:prstGeom>
              <a:noFill/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51" name="Podnadpis 4">
                <a:extLst>
                  <a:ext uri="{FF2B5EF4-FFF2-40B4-BE49-F238E27FC236}">
                    <a16:creationId xmlns:a16="http://schemas.microsoft.com/office/drawing/2014/main" id="{05C017A4-5ED1-B0B9-3DF7-6377EA99A6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3421" y="1232527"/>
                <a:ext cx="5767753" cy="877960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marR="0" indent="0" algn="l" defTabSz="914400" rtl="0" eaLnBrk="1" fontAlgn="base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tabLst/>
                  <a:defRPr lang="cs-CZ" sz="2400" b="0" dirty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marL="457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defRPr sz="2000" b="0">
                    <a:solidFill>
                      <a:schemeClr val="tx1"/>
                    </a:solidFill>
                    <a:latin typeface="+mn-lt"/>
                  </a:defRPr>
                </a:lvl2pPr>
                <a:lvl3pPr marL="914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Tx/>
                  <a:buNone/>
                  <a:defRPr sz="1800" b="0">
                    <a:solidFill>
                      <a:schemeClr val="tx1"/>
                    </a:solidFill>
                    <a:latin typeface="+mn-lt"/>
                  </a:defRPr>
                </a:lvl3pPr>
                <a:lvl4pPr marL="1371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4pPr>
                <a:lvl5pPr marL="18288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5pPr>
                <a:lvl6pPr marL="2286000" indent="0" algn="ctr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 baseline="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cs-CZ" sz="2200" b="1" kern="0" dirty="0">
                    <a:solidFill>
                      <a:schemeClr val="bg1"/>
                    </a:solidFill>
                  </a:rPr>
                  <a:t>Správa (vlevo) &gt; Nastavení &gt; Upravit HTML zdroj </a:t>
                </a:r>
              </a:p>
            </p:txBody>
          </p:sp>
          <p:sp>
            <p:nvSpPr>
              <p:cNvPr id="52" name="Šipka: doprava 51">
                <a:extLst>
                  <a:ext uri="{FF2B5EF4-FFF2-40B4-BE49-F238E27FC236}">
                    <a16:creationId xmlns:a16="http://schemas.microsoft.com/office/drawing/2014/main" id="{F28044A6-0F6F-B251-7C1A-25FCB316E576}"/>
                  </a:ext>
                </a:extLst>
              </p:cNvPr>
              <p:cNvSpPr/>
              <p:nvPr/>
            </p:nvSpPr>
            <p:spPr bwMode="auto">
              <a:xfrm>
                <a:off x="10201337" y="3429000"/>
                <a:ext cx="589267" cy="617449"/>
              </a:xfrm>
              <a:prstGeom prst="rightArrow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</p:grp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F36CDF39-A7A2-4C29-6CAD-6BFF30606185}"/>
                </a:ext>
              </a:extLst>
            </p:cNvPr>
            <p:cNvGrpSpPr/>
            <p:nvPr/>
          </p:nvGrpSpPr>
          <p:grpSpPr>
            <a:xfrm>
              <a:off x="-12360275" y="1117942"/>
              <a:ext cx="14548324" cy="5298900"/>
              <a:chOff x="9813182" y="1117942"/>
              <a:chExt cx="14548324" cy="5298900"/>
            </a:xfrm>
          </p:grpSpPr>
          <p:sp>
            <p:nvSpPr>
              <p:cNvPr id="44" name="Šipka: doprava 43">
                <a:extLst>
                  <a:ext uri="{FF2B5EF4-FFF2-40B4-BE49-F238E27FC236}">
                    <a16:creationId xmlns:a16="http://schemas.microsoft.com/office/drawing/2014/main" id="{085C0B35-8507-869F-8480-826551FB419D}"/>
                  </a:ext>
                </a:extLst>
              </p:cNvPr>
              <p:cNvSpPr/>
              <p:nvPr/>
            </p:nvSpPr>
            <p:spPr bwMode="auto">
              <a:xfrm>
                <a:off x="9813182" y="3428999"/>
                <a:ext cx="589267" cy="617449"/>
              </a:xfrm>
              <a:prstGeom prst="rightArrow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46" name="Obdélník: se zakulacenými rohy 45">
                <a:extLst>
                  <a:ext uri="{FF2B5EF4-FFF2-40B4-BE49-F238E27FC236}">
                    <a16:creationId xmlns:a16="http://schemas.microsoft.com/office/drawing/2014/main" id="{685750E1-DEBB-08A4-4243-C247D00AFAF0}"/>
                  </a:ext>
                </a:extLst>
              </p:cNvPr>
              <p:cNvSpPr/>
              <p:nvPr/>
            </p:nvSpPr>
            <p:spPr bwMode="auto">
              <a:xfrm>
                <a:off x="18577075" y="1117942"/>
                <a:ext cx="5784431" cy="5298900"/>
              </a:xfrm>
              <a:prstGeom prst="roundRect">
                <a:avLst>
                  <a:gd name="adj" fmla="val 10531"/>
                </a:avLst>
              </a:prstGeom>
              <a:noFill/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pic>
            <p:nvPicPr>
              <p:cNvPr id="47" name="Obrázek 46">
                <a:extLst>
                  <a:ext uri="{FF2B5EF4-FFF2-40B4-BE49-F238E27FC236}">
                    <a16:creationId xmlns:a16="http://schemas.microsoft.com/office/drawing/2014/main" id="{EB9097C5-C6F7-59D0-87B6-B356DF299D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071614" y="1660469"/>
                <a:ext cx="4902319" cy="4154508"/>
              </a:xfrm>
              <a:prstGeom prst="rect">
                <a:avLst/>
              </a:prstGeom>
            </p:spPr>
          </p:pic>
        </p:grp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AAD1D497-C191-F44F-822E-794D0948AB41}"/>
                </a:ext>
              </a:extLst>
            </p:cNvPr>
            <p:cNvGrpSpPr/>
            <p:nvPr/>
          </p:nvGrpSpPr>
          <p:grpSpPr>
            <a:xfrm>
              <a:off x="2529937" y="1117942"/>
              <a:ext cx="7694726" cy="5298900"/>
              <a:chOff x="9987632" y="1117942"/>
              <a:chExt cx="7694726" cy="5298900"/>
            </a:xfrm>
          </p:grpSpPr>
          <p:sp>
            <p:nvSpPr>
              <p:cNvPr id="35" name="Obdélník: se zakulacenými rohy 34">
                <a:extLst>
                  <a:ext uri="{FF2B5EF4-FFF2-40B4-BE49-F238E27FC236}">
                    <a16:creationId xmlns:a16="http://schemas.microsoft.com/office/drawing/2014/main" id="{26BF832C-F5A0-652F-6720-7DEE0B6AF908}"/>
                  </a:ext>
                </a:extLst>
              </p:cNvPr>
              <p:cNvSpPr/>
              <p:nvPr/>
            </p:nvSpPr>
            <p:spPr bwMode="auto">
              <a:xfrm>
                <a:off x="10830574" y="1117942"/>
                <a:ext cx="6851784" cy="5298900"/>
              </a:xfrm>
              <a:prstGeom prst="roundRect">
                <a:avLst>
                  <a:gd name="adj" fmla="val 10531"/>
                </a:avLst>
              </a:prstGeom>
              <a:noFill/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38" name="Šipka: doprava 37">
                <a:extLst>
                  <a:ext uri="{FF2B5EF4-FFF2-40B4-BE49-F238E27FC236}">
                    <a16:creationId xmlns:a16="http://schemas.microsoft.com/office/drawing/2014/main" id="{807E71F4-C903-DA4F-35F5-2B79B054F716}"/>
                  </a:ext>
                </a:extLst>
              </p:cNvPr>
              <p:cNvSpPr/>
              <p:nvPr/>
            </p:nvSpPr>
            <p:spPr bwMode="auto">
              <a:xfrm>
                <a:off x="9987632" y="3446556"/>
                <a:ext cx="589267" cy="617449"/>
              </a:xfrm>
              <a:prstGeom prst="rightArrow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39" name="Podnadpis 4">
                <a:extLst>
                  <a:ext uri="{FF2B5EF4-FFF2-40B4-BE49-F238E27FC236}">
                    <a16:creationId xmlns:a16="http://schemas.microsoft.com/office/drawing/2014/main" id="{3E1663EC-1492-85BE-858D-800D108628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49601" y="1502183"/>
                <a:ext cx="5944468" cy="877960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marR="0" indent="0" algn="l" defTabSz="914400" rtl="0" eaLnBrk="1" fontAlgn="base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tabLst/>
                  <a:defRPr lang="cs-CZ" sz="2400" b="0" dirty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marL="457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defRPr sz="2000" b="0">
                    <a:solidFill>
                      <a:schemeClr val="tx1"/>
                    </a:solidFill>
                    <a:latin typeface="+mn-lt"/>
                  </a:defRPr>
                </a:lvl2pPr>
                <a:lvl3pPr marL="914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Tx/>
                  <a:buNone/>
                  <a:defRPr sz="1800" b="0">
                    <a:solidFill>
                      <a:schemeClr val="tx1"/>
                    </a:solidFill>
                    <a:latin typeface="+mn-lt"/>
                  </a:defRPr>
                </a:lvl3pPr>
                <a:lvl4pPr marL="1371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4pPr>
                <a:lvl5pPr marL="18288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5pPr>
                <a:lvl6pPr marL="2286000" indent="0" algn="ctr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 baseline="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cs-CZ" sz="2200" b="1" kern="0" dirty="0">
                    <a:solidFill>
                      <a:schemeClr val="bg1"/>
                    </a:solidFill>
                  </a:rPr>
                  <a:t>Najdu řádek textu, který dělá problém,</a:t>
                </a:r>
              </a:p>
              <a:p>
                <a:r>
                  <a:rPr lang="cs-CZ" sz="2200" b="1" kern="0" dirty="0">
                    <a:solidFill>
                      <a:schemeClr val="bg1"/>
                    </a:solidFill>
                  </a:rPr>
                  <a:t>nad ním začíná příkaz pro začátek seznamu </a:t>
                </a:r>
              </a:p>
            </p:txBody>
          </p:sp>
          <p:pic>
            <p:nvPicPr>
              <p:cNvPr id="43" name="Obrázek 42">
                <a:extLst>
                  <a:ext uri="{FF2B5EF4-FFF2-40B4-BE49-F238E27FC236}">
                    <a16:creationId xmlns:a16="http://schemas.microsoft.com/office/drawing/2014/main" id="{B8AC2C93-7A41-1FEC-E023-29E048145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170673" y="3208202"/>
                <a:ext cx="6255071" cy="93984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23406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6B79C9-9CD0-404E-003D-E5A40C2C5D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>
                <a:solidFill>
                  <a:schemeClr val="bg1"/>
                </a:solidFill>
              </a:rPr>
              <a:pPr/>
              <a:t>11</a:t>
            </a:fld>
            <a:endParaRPr lang="cs-CZ" altLang="cs-CZ" noProof="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9577D2-0661-6542-F500-519E54FAC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8710" y="7085110"/>
            <a:ext cx="6674580" cy="2746940"/>
          </a:xfrm>
          <a:prstGeom prst="rect">
            <a:avLst/>
          </a:prstGeom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1D00EE60-F936-AABF-E7DB-205D73E49A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00400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BDE96A6-E8BE-F88C-C995-95D089A2F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455" y="6913735"/>
            <a:ext cx="5639090" cy="1778091"/>
          </a:xfrm>
          <a:prstGeom prst="rect">
            <a:avLst/>
          </a:prstGeom>
        </p:spPr>
      </p:pic>
      <p:sp>
        <p:nvSpPr>
          <p:cNvPr id="14" name="Podnadpis 4">
            <a:extLst>
              <a:ext uri="{FF2B5EF4-FFF2-40B4-BE49-F238E27FC236}">
                <a16:creationId xmlns:a16="http://schemas.microsoft.com/office/drawing/2014/main" id="{936E3F47-5122-1153-99BE-02794DFB1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170" y="-468630"/>
            <a:ext cx="11974830" cy="19685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1.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VYCHYTÁVKY V KÓDU – číslovaný seznam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7811EE-7E47-9A09-3A55-69BBBD0C019D}"/>
              </a:ext>
            </a:extLst>
          </p:cNvPr>
          <p:cNvSpPr txBox="1"/>
          <p:nvPr/>
        </p:nvSpPr>
        <p:spPr>
          <a:xfrm>
            <a:off x="576602" y="1819248"/>
            <a:ext cx="1123857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&lt;</a:t>
            </a:r>
            <a:r>
              <a:rPr lang="fr-FR" b="1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ol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start="3"</a:t>
            </a:r>
            <a:r>
              <a:rPr lang="fr-FR" dirty="0">
                <a:solidFill>
                  <a:schemeClr val="bg1"/>
                </a:solidFill>
              </a:rPr>
              <a:t>&gt;</a:t>
            </a:r>
          </a:p>
          <a:p>
            <a:r>
              <a:rPr lang="fr-FR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&lt;li&gt;</a:t>
            </a:r>
            <a:r>
              <a:rPr lang="fr-FR" dirty="0" err="1">
                <a:solidFill>
                  <a:schemeClr val="bg1"/>
                </a:solidFill>
              </a:rPr>
              <a:t>Vyberte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záložku</a:t>
            </a:r>
            <a:r>
              <a:rPr lang="fr-FR" dirty="0">
                <a:solidFill>
                  <a:schemeClr val="bg1"/>
                </a:solidFill>
              </a:rPr>
              <a:t> "</a:t>
            </a:r>
            <a:r>
              <a:rPr lang="fr-FR" dirty="0" err="1">
                <a:solidFill>
                  <a:schemeClr val="bg1"/>
                </a:solidFill>
              </a:rPr>
              <a:t>Shared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with</a:t>
            </a:r>
            <a:r>
              <a:rPr lang="fr-FR" dirty="0">
                <a:solidFill>
                  <a:schemeClr val="bg1"/>
                </a:solidFill>
              </a:rPr>
              <a:t> me", </a:t>
            </a:r>
            <a:r>
              <a:rPr lang="fr-FR" dirty="0" err="1">
                <a:solidFill>
                  <a:schemeClr val="bg1"/>
                </a:solidFill>
              </a:rPr>
              <a:t>zobrazí</a:t>
            </a:r>
            <a:r>
              <a:rPr lang="fr-FR" dirty="0">
                <a:solidFill>
                  <a:schemeClr val="bg1"/>
                </a:solidFill>
              </a:rPr>
              <a:t> se </a:t>
            </a:r>
            <a:r>
              <a:rPr lang="fr-FR" dirty="0" err="1">
                <a:solidFill>
                  <a:schemeClr val="bg1"/>
                </a:solidFill>
              </a:rPr>
              <a:t>tam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Kahoot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err="1">
                <a:solidFill>
                  <a:schemeClr val="bg1"/>
                </a:solidFill>
              </a:rPr>
              <a:t>který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vám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nasdílím</a:t>
            </a:r>
            <a:r>
              <a:rPr lang="fr-FR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&lt;/li&gt;</a:t>
            </a:r>
          </a:p>
          <a:p>
            <a:r>
              <a:rPr lang="fr-FR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&lt;/</a:t>
            </a:r>
            <a:r>
              <a:rPr lang="fr-FR" b="1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ol</a:t>
            </a:r>
            <a:r>
              <a:rPr lang="fr-FR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&gt;</a:t>
            </a:r>
            <a:endParaRPr lang="cs-CZ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endParaRPr lang="cs-CZ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cs-CZ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začátek číslovaného seznamu</a:t>
            </a:r>
          </a:p>
          <a:p>
            <a:r>
              <a:rPr lang="cs-CZ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od jakého čísla se má začít</a:t>
            </a:r>
          </a:p>
          <a:p>
            <a:r>
              <a:rPr lang="cs-CZ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položka v číslovaném seznamu </a:t>
            </a:r>
            <a:r>
              <a:rPr lang="cs-CZ" dirty="0">
                <a:solidFill>
                  <a:schemeClr val="bg1"/>
                </a:solidFill>
              </a:rPr>
              <a:t>její text</a:t>
            </a:r>
          </a:p>
          <a:p>
            <a:r>
              <a:rPr lang="cs-CZ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konec položky v číslovaném seznamu</a:t>
            </a:r>
          </a:p>
          <a:p>
            <a:r>
              <a:rPr lang="cs-CZ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konec číslovaného seznamu</a:t>
            </a:r>
            <a:endParaRPr lang="fr-FR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ED54FBF-AAA1-1095-74F9-493DC9964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201" y="2962946"/>
            <a:ext cx="3666452" cy="3517054"/>
          </a:xfrm>
          <a:prstGeom prst="rect">
            <a:avLst/>
          </a:prstGeom>
        </p:spPr>
      </p:pic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04B77E6D-E893-B0ED-1253-79A7A0CC9171}"/>
              </a:ext>
            </a:extLst>
          </p:cNvPr>
          <p:cNvSpPr/>
          <p:nvPr/>
        </p:nvSpPr>
        <p:spPr bwMode="auto">
          <a:xfrm>
            <a:off x="12215890" y="-41275"/>
            <a:ext cx="13961900" cy="69532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0" name="Zástupný symbol pro číslo snímku 2">
            <a:extLst>
              <a:ext uri="{FF2B5EF4-FFF2-40B4-BE49-F238E27FC236}">
                <a16:creationId xmlns:a16="http://schemas.microsoft.com/office/drawing/2014/main" id="{D34BBDE0-10FB-67DF-424B-D2A884D0EE49}"/>
              </a:ext>
            </a:extLst>
          </p:cNvPr>
          <p:cNvSpPr txBox="1">
            <a:spLocks/>
          </p:cNvSpPr>
          <p:nvPr/>
        </p:nvSpPr>
        <p:spPr bwMode="auto">
          <a:xfrm>
            <a:off x="1363573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0DE708CC-0C3F-4567-9698-B54C0F35BD31}" type="slidenum">
              <a:rPr lang="cs-CZ" altLang="cs-CZ" smtClean="0">
                <a:solidFill>
                  <a:schemeClr val="bg1"/>
                </a:solidFill>
              </a:rPr>
              <a:pPr/>
              <a:t>11</a:t>
            </a:fld>
            <a:endParaRPr lang="cs-CZ" altLang="cs-CZ" dirty="0">
              <a:solidFill>
                <a:schemeClr val="bg1"/>
              </a:solidFill>
            </a:endParaRP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63F96583-DF59-FAB1-3DC3-A156ABD105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422130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" name="Podnadpis 4">
            <a:extLst>
              <a:ext uri="{FF2B5EF4-FFF2-40B4-BE49-F238E27FC236}">
                <a16:creationId xmlns:a16="http://schemas.microsoft.com/office/drawing/2014/main" id="{1BAF76C3-323E-C135-E7DE-4AED9CE02008}"/>
              </a:ext>
            </a:extLst>
          </p:cNvPr>
          <p:cNvSpPr txBox="1">
            <a:spLocks/>
          </p:cNvSpPr>
          <p:nvPr/>
        </p:nvSpPr>
        <p:spPr>
          <a:xfrm>
            <a:off x="13438900" y="-468630"/>
            <a:ext cx="11974830" cy="15316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endParaRPr lang="cs-CZ" b="1" kern="0">
              <a:solidFill>
                <a:schemeClr val="bg1"/>
              </a:solidFill>
            </a:endParaRPr>
          </a:p>
          <a:p>
            <a:endParaRPr lang="cs-CZ" b="1" kern="0">
              <a:solidFill>
                <a:schemeClr val="bg1"/>
              </a:solidFill>
            </a:endParaRPr>
          </a:p>
          <a:p>
            <a:r>
              <a:rPr lang="cs-CZ" b="1" kern="0">
                <a:solidFill>
                  <a:schemeClr val="bg1"/>
                </a:solidFill>
              </a:rPr>
              <a:t>SVG JE KAMARDÁD</a:t>
            </a:r>
          </a:p>
        </p:txBody>
      </p:sp>
      <p:pic>
        <p:nvPicPr>
          <p:cNvPr id="19" name="Grafický objekt 18">
            <a:extLst>
              <a:ext uri="{FF2B5EF4-FFF2-40B4-BE49-F238E27FC236}">
                <a16:creationId xmlns:a16="http://schemas.microsoft.com/office/drawing/2014/main" id="{D1D4A3D5-EAEA-6BC9-C9DD-DD79DBA27F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210" t="4058" r="5460" b="4863"/>
          <a:stretch/>
        </p:blipFill>
        <p:spPr>
          <a:xfrm>
            <a:off x="13232616" y="1062990"/>
            <a:ext cx="6760028" cy="262580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15320BA6-B558-A89E-5F12-6C6BD7F3E9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16338" y="3688798"/>
            <a:ext cx="6412658" cy="2791202"/>
          </a:xfrm>
          <a:prstGeom prst="rect">
            <a:avLst/>
          </a:prstGeom>
        </p:spPr>
      </p:pic>
      <p:sp>
        <p:nvSpPr>
          <p:cNvPr id="21" name="Podnadpis 4">
            <a:extLst>
              <a:ext uri="{FF2B5EF4-FFF2-40B4-BE49-F238E27FC236}">
                <a16:creationId xmlns:a16="http://schemas.microsoft.com/office/drawing/2014/main" id="{45212EE0-C881-EAA8-9A6C-4567471A3DC8}"/>
              </a:ext>
            </a:extLst>
          </p:cNvPr>
          <p:cNvSpPr txBox="1">
            <a:spLocks/>
          </p:cNvSpPr>
          <p:nvPr/>
        </p:nvSpPr>
        <p:spPr>
          <a:xfrm>
            <a:off x="20410074" y="2025331"/>
            <a:ext cx="2150745" cy="7011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3600" b="1" kern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VEKTOR</a:t>
            </a:r>
          </a:p>
        </p:txBody>
      </p:sp>
      <p:sp>
        <p:nvSpPr>
          <p:cNvPr id="22" name="Podnadpis 4">
            <a:extLst>
              <a:ext uri="{FF2B5EF4-FFF2-40B4-BE49-F238E27FC236}">
                <a16:creationId xmlns:a16="http://schemas.microsoft.com/office/drawing/2014/main" id="{41245CD7-E4DD-DE98-5C46-BB851521A489}"/>
              </a:ext>
            </a:extLst>
          </p:cNvPr>
          <p:cNvSpPr txBox="1">
            <a:spLocks/>
          </p:cNvSpPr>
          <p:nvPr/>
        </p:nvSpPr>
        <p:spPr>
          <a:xfrm>
            <a:off x="16185808" y="4990191"/>
            <a:ext cx="2150745" cy="7011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3600" b="1" kern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RASTR</a:t>
            </a:r>
          </a:p>
        </p:txBody>
      </p:sp>
      <p:pic>
        <p:nvPicPr>
          <p:cNvPr id="23" name="Grafický objekt 22">
            <a:extLst>
              <a:ext uri="{FF2B5EF4-FFF2-40B4-BE49-F238E27FC236}">
                <a16:creationId xmlns:a16="http://schemas.microsoft.com/office/drawing/2014/main" id="{70E37AE3-CB34-7B1E-AE02-52AFD6EFA9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5664" t="37592" r="61672" b="43686"/>
          <a:stretch/>
        </p:blipFill>
        <p:spPr>
          <a:xfrm>
            <a:off x="22764021" y="1708932"/>
            <a:ext cx="2268092" cy="1220176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81E58DBD-E538-5717-1917-4C5DC6B6B87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491" t="38892" r="69771" b="44728"/>
          <a:stretch/>
        </p:blipFill>
        <p:spPr>
          <a:xfrm>
            <a:off x="13297080" y="4761116"/>
            <a:ext cx="2396466" cy="115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04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181ADE6E-83D6-5D71-2265-31FFDED9315E}"/>
              </a:ext>
            </a:extLst>
          </p:cNvPr>
          <p:cNvSpPr/>
          <p:nvPr/>
        </p:nvSpPr>
        <p:spPr bwMode="auto">
          <a:xfrm>
            <a:off x="-1005840" y="-41275"/>
            <a:ext cx="13961900" cy="69532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30" name="Grafický objekt 29" descr="Prezentace s organizačním diagramem obrys">
            <a:extLst>
              <a:ext uri="{FF2B5EF4-FFF2-40B4-BE49-F238E27FC236}">
                <a16:creationId xmlns:a16="http://schemas.microsoft.com/office/drawing/2014/main" id="{AE77AAF6-9CB7-4175-3294-B9AE24DC0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15618" y="4550200"/>
            <a:ext cx="914400" cy="914400"/>
          </a:xfrm>
          <a:prstGeom prst="rect">
            <a:avLst/>
          </a:prstGeom>
        </p:spPr>
      </p:pic>
      <p:sp>
        <p:nvSpPr>
          <p:cNvPr id="34" name="Ovál 33">
            <a:extLst>
              <a:ext uri="{FF2B5EF4-FFF2-40B4-BE49-F238E27FC236}">
                <a16:creationId xmlns:a16="http://schemas.microsoft.com/office/drawing/2014/main" id="{92B32BA3-624A-6787-3D26-5D6342C0D5C8}"/>
              </a:ext>
            </a:extLst>
          </p:cNvPr>
          <p:cNvSpPr/>
          <p:nvPr/>
        </p:nvSpPr>
        <p:spPr bwMode="auto">
          <a:xfrm>
            <a:off x="18375318" y="4409900"/>
            <a:ext cx="1195000" cy="119500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6B79C9-9CD0-404E-003D-E5A40C2C5D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>
                <a:solidFill>
                  <a:schemeClr val="bg1"/>
                </a:solidFill>
              </a:rPr>
              <a:pPr/>
              <a:t>12</a:t>
            </a:fld>
            <a:endParaRPr lang="cs-CZ" altLang="cs-CZ" noProof="0" dirty="0">
              <a:solidFill>
                <a:schemeClr val="bg1"/>
              </a:solidFill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1D00EE60-F936-AABF-E7DB-205D73E49A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00400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Podnadpis 4">
            <a:extLst>
              <a:ext uri="{FF2B5EF4-FFF2-40B4-BE49-F238E27FC236}">
                <a16:creationId xmlns:a16="http://schemas.microsoft.com/office/drawing/2014/main" id="{936E3F47-5122-1153-99BE-02794DFB1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170" y="-468630"/>
            <a:ext cx="11974830" cy="1531620"/>
          </a:xfrm>
        </p:spPr>
        <p:txBody>
          <a:bodyPr/>
          <a:lstStyle/>
          <a:p>
            <a:endParaRPr lang="cs-CZ" b="1" dirty="0">
              <a:solidFill>
                <a:schemeClr val="bg1"/>
              </a:solidFill>
            </a:endParaRP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SVG JE KAMARDÁD</a:t>
            </a:r>
          </a:p>
        </p:txBody>
      </p:sp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DA0DF066-C003-DEB3-6854-EE27AFA908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210" t="4058" r="5460" b="4863"/>
          <a:stretch/>
        </p:blipFill>
        <p:spPr>
          <a:xfrm>
            <a:off x="10886" y="1062990"/>
            <a:ext cx="6760028" cy="262580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81FABB7-841F-1C4B-EF9B-931A009ADA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4608" y="3688798"/>
            <a:ext cx="6412658" cy="2791202"/>
          </a:xfrm>
          <a:prstGeom prst="rect">
            <a:avLst/>
          </a:prstGeom>
        </p:spPr>
      </p:pic>
      <p:sp>
        <p:nvSpPr>
          <p:cNvPr id="9" name="Podnadpis 4">
            <a:extLst>
              <a:ext uri="{FF2B5EF4-FFF2-40B4-BE49-F238E27FC236}">
                <a16:creationId xmlns:a16="http://schemas.microsoft.com/office/drawing/2014/main" id="{C81AF9CD-3A78-C312-FCD5-3682050C8D6B}"/>
              </a:ext>
            </a:extLst>
          </p:cNvPr>
          <p:cNvSpPr txBox="1">
            <a:spLocks/>
          </p:cNvSpPr>
          <p:nvPr/>
        </p:nvSpPr>
        <p:spPr>
          <a:xfrm>
            <a:off x="7188344" y="2025331"/>
            <a:ext cx="2150745" cy="7011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3600" b="1" kern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VEKTOR</a:t>
            </a:r>
          </a:p>
        </p:txBody>
      </p:sp>
      <p:sp>
        <p:nvSpPr>
          <p:cNvPr id="10" name="Podnadpis 4">
            <a:extLst>
              <a:ext uri="{FF2B5EF4-FFF2-40B4-BE49-F238E27FC236}">
                <a16:creationId xmlns:a16="http://schemas.microsoft.com/office/drawing/2014/main" id="{C7ED8414-BA27-F59A-72F6-327997A5F009}"/>
              </a:ext>
            </a:extLst>
          </p:cNvPr>
          <p:cNvSpPr txBox="1">
            <a:spLocks/>
          </p:cNvSpPr>
          <p:nvPr/>
        </p:nvSpPr>
        <p:spPr>
          <a:xfrm>
            <a:off x="2964078" y="4990191"/>
            <a:ext cx="2150745" cy="7011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3600" b="1" kern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RASTR</a:t>
            </a:r>
          </a:p>
        </p:txBody>
      </p:sp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900C6A2C-807D-8C39-23C1-AEDBD8C11F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5664" t="37592" r="61672" b="43686"/>
          <a:stretch/>
        </p:blipFill>
        <p:spPr>
          <a:xfrm>
            <a:off x="9542291" y="1708932"/>
            <a:ext cx="2268092" cy="122017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054AFD25-CE0C-562D-31EA-5F99634D0A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491" t="38892" r="69771" b="44728"/>
          <a:stretch/>
        </p:blipFill>
        <p:spPr>
          <a:xfrm>
            <a:off x="75350" y="4761116"/>
            <a:ext cx="2396466" cy="115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76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31E17EB-E42F-F323-03FC-2AE27CE0A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00" y="715304"/>
            <a:ext cx="11361600" cy="5317360"/>
          </a:xfrm>
        </p:spPr>
        <p:txBody>
          <a:bodyPr/>
          <a:lstStyle/>
          <a:p>
            <a:r>
              <a:rPr lang="cs-CZ" sz="4800" dirty="0">
                <a:solidFill>
                  <a:schemeClr val="tx2">
                    <a:lumMod val="50000"/>
                  </a:schemeClr>
                </a:solidFill>
              </a:rPr>
              <a:t>Zdroje</a:t>
            </a:r>
            <a:br>
              <a:rPr lang="cs-CZ" dirty="0"/>
            </a:br>
            <a:endParaRPr lang="fr-FR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E35BDE63-57B8-53E0-9FB5-232CF6B95540}"/>
              </a:ext>
            </a:extLst>
          </p:cNvPr>
          <p:cNvSpPr txBox="1">
            <a:spLocks/>
          </p:cNvSpPr>
          <p:nvPr/>
        </p:nvSpPr>
        <p:spPr>
          <a:xfrm>
            <a:off x="398502" y="1472539"/>
            <a:ext cx="11361600" cy="45601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screenshoty: </a:t>
            </a:r>
            <a:r>
              <a:rPr lang="cs-CZ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ELF – E-learning na FF MU podzim 22 / jaro 23</a:t>
            </a:r>
            <a:r>
              <a:rPr lang="cs-CZ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Online. 2023. Dostupné z: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Open Sans" panose="020B0606030504020204" pitchFamily="34" charset="0"/>
                <a:hlinkClick r:id="rId4"/>
              </a:rPr>
              <a:t>https://elf.phil.muni.cz/23-24/</a:t>
            </a:r>
            <a:r>
              <a:rPr lang="cs-CZ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[cit. 2023-11-14]. Kurzy Témata francouzské lingvistiky I a Přípravný kurz ke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StZk</a:t>
            </a:r>
            <a:r>
              <a:rPr lang="cs-CZ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cs-CZ" kern="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cs-CZ" kern="0" dirty="0"/>
              <a:t>draw.io: </a:t>
            </a:r>
            <a:r>
              <a:rPr lang="cs-CZ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ALDER,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Gaudenz</a:t>
            </a:r>
            <a:r>
              <a:rPr lang="cs-CZ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cs-CZ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Diagrams.net</a:t>
            </a:r>
            <a:r>
              <a:rPr lang="cs-CZ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Online. 2023. Dostupné z: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Open Sans" panose="020B0606030504020204" pitchFamily="34" charset="0"/>
                <a:hlinkClick r:id="rId5"/>
              </a:rPr>
              <a:t>https://app.diagrams.net/</a:t>
            </a:r>
            <a:r>
              <a:rPr lang="cs-CZ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[cit. 2023-11-14].</a:t>
            </a:r>
          </a:p>
          <a:p>
            <a:endParaRPr lang="cs-CZ" kern="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cs-CZ" kern="0" dirty="0">
                <a:solidFill>
                  <a:srgbClr val="212529"/>
                </a:solidFill>
                <a:latin typeface="Open Sans" panose="020B0606030504020204" pitchFamily="34" charset="0"/>
              </a:rPr>
              <a:t>hrátky s prezentací: IG @prezify @amsonppt @slideskills @fastppt_official @lourrutiappt</a:t>
            </a:r>
            <a:endParaRPr lang="cs-CZ" kern="0" dirty="0"/>
          </a:p>
        </p:txBody>
      </p:sp>
      <p:pic>
        <p:nvPicPr>
          <p:cNvPr id="30" name="Grafický objekt 29" descr="Prezentace s organizačním diagramem obrys">
            <a:extLst>
              <a:ext uri="{FF2B5EF4-FFF2-40B4-BE49-F238E27FC236}">
                <a16:creationId xmlns:a16="http://schemas.microsoft.com/office/drawing/2014/main" id="{AE77AAF6-9CB7-4175-3294-B9AE24DC07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515618" y="4550200"/>
            <a:ext cx="914400" cy="914400"/>
          </a:xfrm>
          <a:prstGeom prst="rect">
            <a:avLst/>
          </a:prstGeom>
        </p:spPr>
      </p:pic>
      <p:sp>
        <p:nvSpPr>
          <p:cNvPr id="34" name="Ovál 33">
            <a:extLst>
              <a:ext uri="{FF2B5EF4-FFF2-40B4-BE49-F238E27FC236}">
                <a16:creationId xmlns:a16="http://schemas.microsoft.com/office/drawing/2014/main" id="{92B32BA3-624A-6787-3D26-5D6342C0D5C8}"/>
              </a:ext>
            </a:extLst>
          </p:cNvPr>
          <p:cNvSpPr/>
          <p:nvPr/>
        </p:nvSpPr>
        <p:spPr bwMode="auto">
          <a:xfrm>
            <a:off x="18375318" y="4409900"/>
            <a:ext cx="1195000" cy="119500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6A5A8965-D79A-7BB5-01EF-880914F804AC}"/>
              </a:ext>
            </a:extLst>
          </p:cNvPr>
          <p:cNvSpPr/>
          <p:nvPr/>
        </p:nvSpPr>
        <p:spPr bwMode="auto">
          <a:xfrm>
            <a:off x="-1005840" y="-41275"/>
            <a:ext cx="13961900" cy="69532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6B79C9-9CD0-404E-003D-E5A40C2C5D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>
                <a:solidFill>
                  <a:schemeClr val="bg1"/>
                </a:solidFill>
              </a:rPr>
              <a:pPr/>
              <a:t>13</a:t>
            </a:fld>
            <a:endParaRPr lang="cs-CZ" altLang="cs-CZ" noProof="0" dirty="0">
              <a:solidFill>
                <a:schemeClr val="bg1"/>
              </a:solidFill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1D00EE60-F936-AABF-E7DB-205D73E49A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00400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Podnadpis 4">
            <a:extLst>
              <a:ext uri="{FF2B5EF4-FFF2-40B4-BE49-F238E27FC236}">
                <a16:creationId xmlns:a16="http://schemas.microsoft.com/office/drawing/2014/main" id="{936E3F47-5122-1153-99BE-02794DFB1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170" y="-468630"/>
            <a:ext cx="11974830" cy="153162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1.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SVG JE KAMARDÁD</a:t>
            </a:r>
          </a:p>
        </p:txBody>
      </p:sp>
      <p:sp>
        <p:nvSpPr>
          <p:cNvPr id="10" name="Podnadpis 4">
            <a:extLst>
              <a:ext uri="{FF2B5EF4-FFF2-40B4-BE49-F238E27FC236}">
                <a16:creationId xmlns:a16="http://schemas.microsoft.com/office/drawing/2014/main" id="{6E08ADEE-99E8-B14C-72A3-05331ED4F49D}"/>
              </a:ext>
            </a:extLst>
          </p:cNvPr>
          <p:cNvSpPr txBox="1">
            <a:spLocks/>
          </p:cNvSpPr>
          <p:nvPr/>
        </p:nvSpPr>
        <p:spPr>
          <a:xfrm>
            <a:off x="714692" y="866372"/>
            <a:ext cx="10762615" cy="7011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b="1" kern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1. vytvořím graf na draw.io	2. vyexportuji v SVG	3. vložím do ELF   </a:t>
            </a:r>
          </a:p>
        </p:txBody>
      </p:sp>
      <p:pic>
        <p:nvPicPr>
          <p:cNvPr id="15" name="ukazka_graf">
            <a:hlinkClick r:id="" action="ppaction://media"/>
            <a:extLst>
              <a:ext uri="{FF2B5EF4-FFF2-40B4-BE49-F238E27FC236}">
                <a16:creationId xmlns:a16="http://schemas.microsoft.com/office/drawing/2014/main" id="{0DE68A9F-3693-8502-DEA0-F1A6D4931C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87446" y="1567497"/>
            <a:ext cx="8017106" cy="450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543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cký objekt 29" descr="Prezentace s organizačním diagramem obrys">
            <a:extLst>
              <a:ext uri="{FF2B5EF4-FFF2-40B4-BE49-F238E27FC236}">
                <a16:creationId xmlns:a16="http://schemas.microsoft.com/office/drawing/2014/main" id="{AE77AAF6-9CB7-4175-3294-B9AE24DC0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15618" y="4550200"/>
            <a:ext cx="914400" cy="914400"/>
          </a:xfrm>
          <a:prstGeom prst="rect">
            <a:avLst/>
          </a:prstGeom>
        </p:spPr>
      </p:pic>
      <p:sp>
        <p:nvSpPr>
          <p:cNvPr id="34" name="Ovál 33">
            <a:extLst>
              <a:ext uri="{FF2B5EF4-FFF2-40B4-BE49-F238E27FC236}">
                <a16:creationId xmlns:a16="http://schemas.microsoft.com/office/drawing/2014/main" id="{92B32BA3-624A-6787-3D26-5D6342C0D5C8}"/>
              </a:ext>
            </a:extLst>
          </p:cNvPr>
          <p:cNvSpPr/>
          <p:nvPr/>
        </p:nvSpPr>
        <p:spPr bwMode="auto">
          <a:xfrm>
            <a:off x="18375318" y="4409900"/>
            <a:ext cx="1195000" cy="119500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6A5A8965-D79A-7BB5-01EF-880914F804AC}"/>
              </a:ext>
            </a:extLst>
          </p:cNvPr>
          <p:cNvSpPr/>
          <p:nvPr/>
        </p:nvSpPr>
        <p:spPr bwMode="auto">
          <a:xfrm>
            <a:off x="-1005840" y="-7356464"/>
            <a:ext cx="13961900" cy="69532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6B79C9-9CD0-404E-003D-E5A40C2C5D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>
                <a:solidFill>
                  <a:schemeClr val="tx2">
                    <a:lumMod val="50000"/>
                  </a:schemeClr>
                </a:solidFill>
              </a:rPr>
              <a:pPr/>
              <a:t>14</a:t>
            </a:fld>
            <a:endParaRPr lang="cs-CZ" altLang="cs-CZ" noProof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1D00EE60-F936-AABF-E7DB-205D73E49A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00400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Podnadpis 4">
            <a:extLst>
              <a:ext uri="{FF2B5EF4-FFF2-40B4-BE49-F238E27FC236}">
                <a16:creationId xmlns:a16="http://schemas.microsoft.com/office/drawing/2014/main" id="{936E3F47-5122-1153-99BE-02794DFB1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170" y="-7783819"/>
            <a:ext cx="11974830" cy="153162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1.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SVG JE KAMARDÁD</a:t>
            </a:r>
          </a:p>
        </p:txBody>
      </p:sp>
      <p:sp>
        <p:nvSpPr>
          <p:cNvPr id="10" name="Podnadpis 4">
            <a:extLst>
              <a:ext uri="{FF2B5EF4-FFF2-40B4-BE49-F238E27FC236}">
                <a16:creationId xmlns:a16="http://schemas.microsoft.com/office/drawing/2014/main" id="{6E08ADEE-99E8-B14C-72A3-05331ED4F49D}"/>
              </a:ext>
            </a:extLst>
          </p:cNvPr>
          <p:cNvSpPr txBox="1">
            <a:spLocks/>
          </p:cNvSpPr>
          <p:nvPr/>
        </p:nvSpPr>
        <p:spPr>
          <a:xfrm>
            <a:off x="714692" y="-6448817"/>
            <a:ext cx="10762615" cy="7011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b="1" kern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1. vytvořím graf na draw.io	2. vyexportuji v SVG	3. vložím do ELF   </a:t>
            </a:r>
          </a:p>
        </p:txBody>
      </p:sp>
      <p:pic>
        <p:nvPicPr>
          <p:cNvPr id="15" name="ukazka_graf">
            <a:hlinkClick r:id="" action="ppaction://media"/>
            <a:extLst>
              <a:ext uri="{FF2B5EF4-FFF2-40B4-BE49-F238E27FC236}">
                <a16:creationId xmlns:a16="http://schemas.microsoft.com/office/drawing/2014/main" id="{0DE68A9F-3693-8502-DEA0-F1A6D4931C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7446" y="-5747692"/>
            <a:ext cx="8017106" cy="4509622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D93061F5-DDD5-354F-E2F2-26F1F1E4B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200" y="715304"/>
            <a:ext cx="11361600" cy="5317360"/>
          </a:xfrm>
        </p:spPr>
        <p:txBody>
          <a:bodyPr/>
          <a:lstStyle/>
          <a:p>
            <a:r>
              <a:rPr lang="cs-CZ" sz="4800" dirty="0">
                <a:solidFill>
                  <a:schemeClr val="tx2">
                    <a:lumMod val="50000"/>
                  </a:schemeClr>
                </a:solidFill>
              </a:rPr>
              <a:t>Zdroje</a:t>
            </a:r>
            <a:br>
              <a:rPr lang="cs-CZ" dirty="0"/>
            </a:br>
            <a:endParaRPr lang="fr-FR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5D43C9C-28F4-226E-77F9-DFF23652FC82}"/>
              </a:ext>
            </a:extLst>
          </p:cNvPr>
          <p:cNvSpPr txBox="1">
            <a:spLocks/>
          </p:cNvSpPr>
          <p:nvPr/>
        </p:nvSpPr>
        <p:spPr>
          <a:xfrm>
            <a:off x="398502" y="1472539"/>
            <a:ext cx="11361600" cy="45601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screenshoty: </a:t>
            </a:r>
            <a:r>
              <a:rPr lang="cs-CZ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ELF – E-learning na FF MU podzim 22 / jaro 23</a:t>
            </a:r>
            <a:r>
              <a:rPr lang="cs-CZ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Online. 2023. Dostupné z: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Open Sans" panose="020B0606030504020204" pitchFamily="34" charset="0"/>
                <a:hlinkClick r:id="rId7"/>
              </a:rPr>
              <a:t>https://elf.phil.muni.cz/23-24/</a:t>
            </a:r>
            <a:r>
              <a:rPr lang="cs-CZ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[cit. 2023-11-14]. Kurzy Témata francouzské lingvistiky I a Přípravný kurz ke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StZk</a:t>
            </a:r>
            <a:r>
              <a:rPr lang="cs-CZ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cs-CZ" kern="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cs-CZ" kern="0" dirty="0"/>
              <a:t>draw.io: </a:t>
            </a:r>
            <a:r>
              <a:rPr lang="cs-CZ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ALDER,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Gaudenz</a:t>
            </a:r>
            <a:r>
              <a:rPr lang="cs-CZ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cs-CZ" i="1" dirty="0">
                <a:solidFill>
                  <a:srgbClr val="212529"/>
                </a:solidFill>
                <a:latin typeface="Open Sans" panose="020B0606030504020204" pitchFamily="34" charset="0"/>
              </a:rPr>
              <a:t>d</a:t>
            </a:r>
            <a:r>
              <a:rPr lang="cs-CZ" b="0" i="1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iagrams.net</a:t>
            </a:r>
            <a:r>
              <a:rPr lang="cs-CZ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Online. 2023. Dostupné z: </a:t>
            </a:r>
            <a:r>
              <a:rPr lang="cs-CZ" b="0" i="0" u="none" strike="noStrike" dirty="0">
                <a:solidFill>
                  <a:srgbClr val="007BFF"/>
                </a:solidFill>
                <a:effectLst/>
                <a:latin typeface="Open Sans" panose="020B0606030504020204" pitchFamily="34" charset="0"/>
                <a:hlinkClick r:id="rId8"/>
              </a:rPr>
              <a:t>https://app.diagrams.net/</a:t>
            </a:r>
            <a:r>
              <a:rPr lang="cs-CZ" b="0" i="0" dirty="0">
                <a:solidFill>
                  <a:srgbClr val="212529"/>
                </a:solidFill>
                <a:effectLst/>
                <a:latin typeface="Open Sans" panose="020B0606030504020204" pitchFamily="34" charset="0"/>
              </a:rPr>
              <a:t>. [cit. 2023-11-14].</a:t>
            </a:r>
          </a:p>
          <a:p>
            <a:endParaRPr lang="cs-CZ" kern="0" dirty="0">
              <a:solidFill>
                <a:srgbClr val="212529"/>
              </a:solidFill>
              <a:latin typeface="Open Sans" panose="020B0606030504020204" pitchFamily="34" charset="0"/>
            </a:endParaRPr>
          </a:p>
          <a:p>
            <a:r>
              <a:rPr lang="cs-CZ" kern="0" dirty="0">
                <a:solidFill>
                  <a:srgbClr val="212529"/>
                </a:solidFill>
                <a:latin typeface="Open Sans" panose="020B0606030504020204" pitchFamily="34" charset="0"/>
              </a:rPr>
              <a:t>hrátky s prezentací: IG @prezify @amsonppt @slideskills @fastppt_official @lourrutiappt</a:t>
            </a: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64604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cký objekt 29" descr="Prezentace s organizačním diagramem obrys">
            <a:extLst>
              <a:ext uri="{FF2B5EF4-FFF2-40B4-BE49-F238E27FC236}">
                <a16:creationId xmlns:a16="http://schemas.microsoft.com/office/drawing/2014/main" id="{AE77AAF6-9CB7-4175-3294-B9AE24DC0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15618" y="4550200"/>
            <a:ext cx="914400" cy="914400"/>
          </a:xfrm>
          <a:prstGeom prst="rect">
            <a:avLst/>
          </a:prstGeom>
        </p:spPr>
      </p:pic>
      <p:sp>
        <p:nvSpPr>
          <p:cNvPr id="34" name="Ovál 33">
            <a:extLst>
              <a:ext uri="{FF2B5EF4-FFF2-40B4-BE49-F238E27FC236}">
                <a16:creationId xmlns:a16="http://schemas.microsoft.com/office/drawing/2014/main" id="{92B32BA3-624A-6787-3D26-5D6342C0D5C8}"/>
              </a:ext>
            </a:extLst>
          </p:cNvPr>
          <p:cNvSpPr/>
          <p:nvPr/>
        </p:nvSpPr>
        <p:spPr bwMode="auto">
          <a:xfrm>
            <a:off x="18375318" y="4409900"/>
            <a:ext cx="1195000" cy="119500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6A5A8965-D79A-7BB5-01EF-880914F804AC}"/>
              </a:ext>
            </a:extLst>
          </p:cNvPr>
          <p:cNvSpPr/>
          <p:nvPr/>
        </p:nvSpPr>
        <p:spPr bwMode="auto">
          <a:xfrm>
            <a:off x="-1005840" y="-7356464"/>
            <a:ext cx="13961900" cy="695325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6B79C9-9CD0-404E-003D-E5A40C2C5D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>
                <a:solidFill>
                  <a:schemeClr val="tx2">
                    <a:lumMod val="50000"/>
                  </a:schemeClr>
                </a:solidFill>
              </a:rPr>
              <a:pPr/>
              <a:t>15</a:t>
            </a:fld>
            <a:endParaRPr lang="cs-CZ" altLang="cs-CZ" noProof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1D00EE60-F936-AABF-E7DB-205D73E49A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00400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Podnadpis 4">
            <a:extLst>
              <a:ext uri="{FF2B5EF4-FFF2-40B4-BE49-F238E27FC236}">
                <a16:creationId xmlns:a16="http://schemas.microsoft.com/office/drawing/2014/main" id="{936E3F47-5122-1153-99BE-02794DFB1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170" y="-7783819"/>
            <a:ext cx="11974830" cy="153162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1.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SVG JE KAMARDÁD</a:t>
            </a:r>
          </a:p>
        </p:txBody>
      </p:sp>
      <p:sp>
        <p:nvSpPr>
          <p:cNvPr id="10" name="Podnadpis 4">
            <a:extLst>
              <a:ext uri="{FF2B5EF4-FFF2-40B4-BE49-F238E27FC236}">
                <a16:creationId xmlns:a16="http://schemas.microsoft.com/office/drawing/2014/main" id="{6E08ADEE-99E8-B14C-72A3-05331ED4F49D}"/>
              </a:ext>
            </a:extLst>
          </p:cNvPr>
          <p:cNvSpPr txBox="1">
            <a:spLocks/>
          </p:cNvSpPr>
          <p:nvPr/>
        </p:nvSpPr>
        <p:spPr>
          <a:xfrm>
            <a:off x="714692" y="-6448817"/>
            <a:ext cx="10762615" cy="7011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b="1" kern="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1. vytvořím graf na draw.io	2. vyexportuji v SVG	3. vložím do ELF   </a:t>
            </a:r>
          </a:p>
        </p:txBody>
      </p:sp>
      <p:pic>
        <p:nvPicPr>
          <p:cNvPr id="15" name="ukazka_graf">
            <a:hlinkClick r:id="" action="ppaction://media"/>
            <a:extLst>
              <a:ext uri="{FF2B5EF4-FFF2-40B4-BE49-F238E27FC236}">
                <a16:creationId xmlns:a16="http://schemas.microsoft.com/office/drawing/2014/main" id="{0DE68A9F-3693-8502-DEA0-F1A6D4931C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87446" y="-5747692"/>
            <a:ext cx="8017106" cy="4509622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D93061F5-DDD5-354F-E2F2-26F1F1E4B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00" y="2915269"/>
            <a:ext cx="11361600" cy="821635"/>
          </a:xfrm>
        </p:spPr>
        <p:txBody>
          <a:bodyPr/>
          <a:lstStyle/>
          <a:p>
            <a:pPr algn="ctr"/>
            <a:r>
              <a:rPr lang="cs-CZ" sz="4800" dirty="0">
                <a:solidFill>
                  <a:schemeClr val="tx2">
                    <a:lumMod val="50000"/>
                  </a:schemeClr>
                </a:solidFill>
              </a:rPr>
              <a:t>DĚKUJI ZA POZORNOST</a:t>
            </a:r>
            <a:br>
              <a:rPr lang="cs-CZ" dirty="0"/>
            </a:br>
            <a:endParaRPr lang="fr-FR" dirty="0"/>
          </a:p>
        </p:txBody>
      </p:sp>
      <p:sp>
        <p:nvSpPr>
          <p:cNvPr id="6" name="Podnadpis 4">
            <a:extLst>
              <a:ext uri="{FF2B5EF4-FFF2-40B4-BE49-F238E27FC236}">
                <a16:creationId xmlns:a16="http://schemas.microsoft.com/office/drawing/2014/main" id="{B1E96E95-A0E5-8565-B1FA-35D6AB0FFC01}"/>
              </a:ext>
            </a:extLst>
          </p:cNvPr>
          <p:cNvSpPr txBox="1">
            <a:spLocks/>
          </p:cNvSpPr>
          <p:nvPr/>
        </p:nvSpPr>
        <p:spPr>
          <a:xfrm>
            <a:off x="294310" y="5464600"/>
            <a:ext cx="11361600" cy="58965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Lucie Braunerová, 511888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1932000-D954-C949-8F54-806456E1420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>
                <a:solidFill>
                  <a:schemeClr val="tx2">
                    <a:lumMod val="50000"/>
                  </a:schemeClr>
                </a:solidFill>
              </a:rPr>
              <a:t>Konference E-learning v praxi, FF MUNI 2023</a:t>
            </a:r>
          </a:p>
        </p:txBody>
      </p:sp>
      <p:pic>
        <p:nvPicPr>
          <p:cNvPr id="8" name="Obrázek 7" descr="Obsah obrázku Písmo, text, Grafika, grafický design&#10;&#10;Popis byl vytvořen automaticky">
            <a:extLst>
              <a:ext uri="{FF2B5EF4-FFF2-40B4-BE49-F238E27FC236}">
                <a16:creationId xmlns:a16="http://schemas.microsoft.com/office/drawing/2014/main" id="{AC45F262-A096-1D1A-9B4C-3E97C485FC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8" y="74372"/>
            <a:ext cx="2156144" cy="164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6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F78E62D7-19FD-324F-18D6-5D84DA22450F}"/>
              </a:ext>
            </a:extLst>
          </p:cNvPr>
          <p:cNvSpPr/>
          <p:nvPr/>
        </p:nvSpPr>
        <p:spPr bwMode="auto">
          <a:xfrm>
            <a:off x="-1193800" y="0"/>
            <a:ext cx="14617700" cy="6858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A958B741-3869-1B4E-61D9-53FFB5089E79}"/>
              </a:ext>
            </a:extLst>
          </p:cNvPr>
          <p:cNvSpPr/>
          <p:nvPr/>
        </p:nvSpPr>
        <p:spPr bwMode="auto">
          <a:xfrm>
            <a:off x="3657600" y="0"/>
            <a:ext cx="9766300" cy="685800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181ADE6E-83D6-5D71-2265-31FFDED9315E}"/>
              </a:ext>
            </a:extLst>
          </p:cNvPr>
          <p:cNvSpPr/>
          <p:nvPr/>
        </p:nvSpPr>
        <p:spPr bwMode="auto">
          <a:xfrm>
            <a:off x="8216900" y="0"/>
            <a:ext cx="5207000" cy="685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Podnadpis 4">
            <a:extLst>
              <a:ext uri="{FF2B5EF4-FFF2-40B4-BE49-F238E27FC236}">
                <a16:creationId xmlns:a16="http://schemas.microsoft.com/office/drawing/2014/main" id="{936E3F47-5122-1153-99BE-02794DFB1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851" y="1917700"/>
            <a:ext cx="3157498" cy="1968500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1.</a:t>
            </a:r>
          </a:p>
          <a:p>
            <a:pPr algn="ctr"/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dirty="0">
                <a:solidFill>
                  <a:schemeClr val="bg1"/>
                </a:solidFill>
              </a:rPr>
              <a:t>ČÍSLOVÁNÍ AKTIVIT</a:t>
            </a:r>
          </a:p>
          <a:p>
            <a:pPr algn="ctr"/>
            <a:r>
              <a:rPr lang="cs-CZ" b="1" dirty="0">
                <a:solidFill>
                  <a:schemeClr val="bg1"/>
                </a:solidFill>
              </a:rPr>
              <a:t>TO-DO TABULKY</a:t>
            </a:r>
          </a:p>
        </p:txBody>
      </p:sp>
      <p:sp>
        <p:nvSpPr>
          <p:cNvPr id="17" name="Podnadpis 4">
            <a:extLst>
              <a:ext uri="{FF2B5EF4-FFF2-40B4-BE49-F238E27FC236}">
                <a16:creationId xmlns:a16="http://schemas.microsoft.com/office/drawing/2014/main" id="{B0A0F8DC-562F-200D-CE9E-B729235D48C4}"/>
              </a:ext>
            </a:extLst>
          </p:cNvPr>
          <p:cNvSpPr txBox="1">
            <a:spLocks/>
          </p:cNvSpPr>
          <p:nvPr/>
        </p:nvSpPr>
        <p:spPr>
          <a:xfrm>
            <a:off x="4536301" y="1917700"/>
            <a:ext cx="3157498" cy="19685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b="1" kern="0" dirty="0">
                <a:solidFill>
                  <a:schemeClr val="bg1"/>
                </a:solidFill>
              </a:rPr>
              <a:t>2.</a:t>
            </a:r>
          </a:p>
          <a:p>
            <a:pPr algn="ctr"/>
            <a:endParaRPr lang="cs-CZ" b="1" kern="0" dirty="0">
              <a:solidFill>
                <a:schemeClr val="bg1"/>
              </a:solidFill>
            </a:endParaRPr>
          </a:p>
          <a:p>
            <a:pPr algn="ctr"/>
            <a:r>
              <a:rPr lang="cs-CZ" b="1" kern="0" dirty="0">
                <a:solidFill>
                  <a:schemeClr val="bg1"/>
                </a:solidFill>
              </a:rPr>
              <a:t>VYCHYTÁVKY </a:t>
            </a:r>
          </a:p>
          <a:p>
            <a:pPr algn="ctr"/>
            <a:r>
              <a:rPr lang="cs-CZ" b="1" kern="0" dirty="0">
                <a:solidFill>
                  <a:schemeClr val="bg1"/>
                </a:solidFill>
              </a:rPr>
              <a:t>V KÓDU</a:t>
            </a:r>
          </a:p>
        </p:txBody>
      </p:sp>
      <p:sp>
        <p:nvSpPr>
          <p:cNvPr id="18" name="Podnadpis 4">
            <a:extLst>
              <a:ext uri="{FF2B5EF4-FFF2-40B4-BE49-F238E27FC236}">
                <a16:creationId xmlns:a16="http://schemas.microsoft.com/office/drawing/2014/main" id="{D4FC33D0-861E-CD80-8102-F75DC0D2A931}"/>
              </a:ext>
            </a:extLst>
          </p:cNvPr>
          <p:cNvSpPr txBox="1">
            <a:spLocks/>
          </p:cNvSpPr>
          <p:nvPr/>
        </p:nvSpPr>
        <p:spPr>
          <a:xfrm>
            <a:off x="8787279" y="1917700"/>
            <a:ext cx="3157498" cy="19685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b="1" kern="0" dirty="0">
                <a:solidFill>
                  <a:schemeClr val="bg1"/>
                </a:solidFill>
              </a:rPr>
              <a:t>3.</a:t>
            </a:r>
          </a:p>
          <a:p>
            <a:pPr algn="ctr"/>
            <a:endParaRPr lang="cs-CZ" b="1" kern="0" dirty="0">
              <a:solidFill>
                <a:schemeClr val="bg1"/>
              </a:solidFill>
            </a:endParaRPr>
          </a:p>
          <a:p>
            <a:r>
              <a:rPr lang="cs-CZ" b="1" kern="0" dirty="0">
                <a:solidFill>
                  <a:schemeClr val="bg1"/>
                </a:solidFill>
              </a:rPr>
              <a:t>SVG JE KAMARÁD</a:t>
            </a:r>
          </a:p>
          <a:p>
            <a:r>
              <a:rPr lang="cs-CZ" b="1" kern="0" dirty="0">
                <a:solidFill>
                  <a:schemeClr val="bg1"/>
                </a:solidFill>
              </a:rPr>
              <a:t>PROGRAM DRAW.IO</a:t>
            </a:r>
          </a:p>
        </p:txBody>
      </p:sp>
      <p:pic>
        <p:nvPicPr>
          <p:cNvPr id="20" name="Grafický objekt 19" descr="Černá tabule obrys">
            <a:extLst>
              <a:ext uri="{FF2B5EF4-FFF2-40B4-BE49-F238E27FC236}">
                <a16:creationId xmlns:a16="http://schemas.microsoft.com/office/drawing/2014/main" id="{CE377AD6-B618-A995-1FAB-D54E9DCB9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2700" y="4549600"/>
            <a:ext cx="914400" cy="914400"/>
          </a:xfrm>
          <a:prstGeom prst="rect">
            <a:avLst/>
          </a:prstGeom>
        </p:spPr>
      </p:pic>
      <p:sp>
        <p:nvSpPr>
          <p:cNvPr id="32" name="Ovál 31">
            <a:extLst>
              <a:ext uri="{FF2B5EF4-FFF2-40B4-BE49-F238E27FC236}">
                <a16:creationId xmlns:a16="http://schemas.microsoft.com/office/drawing/2014/main" id="{BB85F7DF-212B-E910-0040-26FEB6BDF730}"/>
              </a:ext>
            </a:extLst>
          </p:cNvPr>
          <p:cNvSpPr/>
          <p:nvPr/>
        </p:nvSpPr>
        <p:spPr bwMode="auto">
          <a:xfrm>
            <a:off x="1282100" y="4409900"/>
            <a:ext cx="1195000" cy="119500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24" name="Grafický objekt 23" descr="Webový design obrys">
            <a:extLst>
              <a:ext uri="{FF2B5EF4-FFF2-40B4-BE49-F238E27FC236}">
                <a16:creationId xmlns:a16="http://schemas.microsoft.com/office/drawing/2014/main" id="{4D705823-FEB4-6A4C-61A2-3F6805E81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1500" y="4550200"/>
            <a:ext cx="914400" cy="914400"/>
          </a:xfrm>
          <a:prstGeom prst="rect">
            <a:avLst/>
          </a:prstGeom>
        </p:spPr>
      </p:pic>
      <p:sp>
        <p:nvSpPr>
          <p:cNvPr id="33" name="Ovál 32">
            <a:extLst>
              <a:ext uri="{FF2B5EF4-FFF2-40B4-BE49-F238E27FC236}">
                <a16:creationId xmlns:a16="http://schemas.microsoft.com/office/drawing/2014/main" id="{4545A521-8894-8CEB-D2FC-5D8C7153F4B6}"/>
              </a:ext>
            </a:extLst>
          </p:cNvPr>
          <p:cNvSpPr/>
          <p:nvPr/>
        </p:nvSpPr>
        <p:spPr bwMode="auto">
          <a:xfrm>
            <a:off x="5498500" y="4409900"/>
            <a:ext cx="1195000" cy="119500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30" name="Grafický objekt 29" descr="Prezentace s organizačním diagramem obrys">
            <a:extLst>
              <a:ext uri="{FF2B5EF4-FFF2-40B4-BE49-F238E27FC236}">
                <a16:creationId xmlns:a16="http://schemas.microsoft.com/office/drawing/2014/main" id="{AE77AAF6-9CB7-4175-3294-B9AE24DC07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08828" y="4550200"/>
            <a:ext cx="914400" cy="914400"/>
          </a:xfrm>
          <a:prstGeom prst="rect">
            <a:avLst/>
          </a:prstGeom>
        </p:spPr>
      </p:pic>
      <p:sp>
        <p:nvSpPr>
          <p:cNvPr id="34" name="Ovál 33">
            <a:extLst>
              <a:ext uri="{FF2B5EF4-FFF2-40B4-BE49-F238E27FC236}">
                <a16:creationId xmlns:a16="http://schemas.microsoft.com/office/drawing/2014/main" id="{92B32BA3-624A-6787-3D26-5D6342C0D5C8}"/>
              </a:ext>
            </a:extLst>
          </p:cNvPr>
          <p:cNvSpPr/>
          <p:nvPr/>
        </p:nvSpPr>
        <p:spPr bwMode="auto">
          <a:xfrm>
            <a:off x="9768528" y="4409900"/>
            <a:ext cx="1195000" cy="119500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6B79C9-9CD0-404E-003D-E5A40C2C5D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>
                <a:solidFill>
                  <a:schemeClr val="bg1"/>
                </a:solidFill>
              </a:rPr>
              <a:pPr/>
              <a:t>2</a:t>
            </a:fld>
            <a:endParaRPr lang="cs-CZ" altLang="cs-CZ" noProof="0" dirty="0">
              <a:solidFill>
                <a:schemeClr val="bg1"/>
              </a:solidFill>
            </a:endParaRPr>
          </a:p>
        </p:txBody>
      </p:sp>
      <p:pic>
        <p:nvPicPr>
          <p:cNvPr id="39" name="Obrázek 38">
            <a:extLst>
              <a:ext uri="{FF2B5EF4-FFF2-40B4-BE49-F238E27FC236}">
                <a16:creationId xmlns:a16="http://schemas.microsoft.com/office/drawing/2014/main" id="{F087F250-1A98-CD37-2634-EFCA2DB782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8710" y="6929079"/>
            <a:ext cx="6674580" cy="274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09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délník: se zakulacenými rohy 53">
            <a:extLst>
              <a:ext uri="{FF2B5EF4-FFF2-40B4-BE49-F238E27FC236}">
                <a16:creationId xmlns:a16="http://schemas.microsoft.com/office/drawing/2014/main" id="{3ED28995-475E-E6F2-C743-7FDA58029432}"/>
              </a:ext>
            </a:extLst>
          </p:cNvPr>
          <p:cNvSpPr/>
          <p:nvPr/>
        </p:nvSpPr>
        <p:spPr bwMode="auto">
          <a:xfrm>
            <a:off x="-1212850" y="-26890"/>
            <a:ext cx="14617700" cy="6858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A958B741-3869-1B4E-61D9-53FFB5089E79}"/>
              </a:ext>
            </a:extLst>
          </p:cNvPr>
          <p:cNvSpPr/>
          <p:nvPr/>
        </p:nvSpPr>
        <p:spPr bwMode="auto">
          <a:xfrm>
            <a:off x="12264390" y="0"/>
            <a:ext cx="9766300" cy="685800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181ADE6E-83D6-5D71-2265-31FFDED9315E}"/>
              </a:ext>
            </a:extLst>
          </p:cNvPr>
          <p:cNvSpPr/>
          <p:nvPr/>
        </p:nvSpPr>
        <p:spPr bwMode="auto">
          <a:xfrm>
            <a:off x="16823690" y="0"/>
            <a:ext cx="5207000" cy="685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Podnadpis 4">
            <a:extLst>
              <a:ext uri="{FF2B5EF4-FFF2-40B4-BE49-F238E27FC236}">
                <a16:creationId xmlns:a16="http://schemas.microsoft.com/office/drawing/2014/main" id="{936E3F47-5122-1153-99BE-02794DFB1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170" y="-468630"/>
            <a:ext cx="3157498" cy="1968500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1.</a:t>
            </a:r>
          </a:p>
          <a:p>
            <a:pPr algn="ctr"/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dirty="0">
                <a:solidFill>
                  <a:schemeClr val="bg1"/>
                </a:solidFill>
              </a:rPr>
              <a:t>ČÍSLOVÁNÍ AKTIVIT</a:t>
            </a:r>
          </a:p>
          <a:p>
            <a:pPr algn="ctr"/>
            <a:r>
              <a:rPr lang="cs-CZ" b="1" dirty="0">
                <a:solidFill>
                  <a:schemeClr val="bg1"/>
                </a:solidFill>
              </a:rPr>
              <a:t>TO-DO TABULKY</a:t>
            </a:r>
          </a:p>
        </p:txBody>
      </p:sp>
      <p:sp>
        <p:nvSpPr>
          <p:cNvPr id="17" name="Podnadpis 4">
            <a:extLst>
              <a:ext uri="{FF2B5EF4-FFF2-40B4-BE49-F238E27FC236}">
                <a16:creationId xmlns:a16="http://schemas.microsoft.com/office/drawing/2014/main" id="{B0A0F8DC-562F-200D-CE9E-B729235D48C4}"/>
              </a:ext>
            </a:extLst>
          </p:cNvPr>
          <p:cNvSpPr txBox="1">
            <a:spLocks/>
          </p:cNvSpPr>
          <p:nvPr/>
        </p:nvSpPr>
        <p:spPr>
          <a:xfrm>
            <a:off x="13143091" y="1917700"/>
            <a:ext cx="3157498" cy="19685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b="1" kern="0" dirty="0">
                <a:solidFill>
                  <a:schemeClr val="bg1"/>
                </a:solidFill>
              </a:rPr>
              <a:t>2.</a:t>
            </a:r>
          </a:p>
          <a:p>
            <a:pPr algn="ctr"/>
            <a:endParaRPr lang="cs-CZ" b="1" kern="0" dirty="0">
              <a:solidFill>
                <a:schemeClr val="bg1"/>
              </a:solidFill>
            </a:endParaRPr>
          </a:p>
          <a:p>
            <a:pPr algn="ctr"/>
            <a:r>
              <a:rPr lang="cs-CZ" b="1" kern="0" dirty="0">
                <a:solidFill>
                  <a:schemeClr val="bg1"/>
                </a:solidFill>
              </a:rPr>
              <a:t>VYCHYTÁVKY </a:t>
            </a:r>
          </a:p>
          <a:p>
            <a:pPr algn="ctr"/>
            <a:r>
              <a:rPr lang="cs-CZ" b="1" kern="0" dirty="0">
                <a:solidFill>
                  <a:schemeClr val="bg1"/>
                </a:solidFill>
              </a:rPr>
              <a:t>V KÓDU</a:t>
            </a:r>
          </a:p>
        </p:txBody>
      </p:sp>
      <p:sp>
        <p:nvSpPr>
          <p:cNvPr id="18" name="Podnadpis 4">
            <a:extLst>
              <a:ext uri="{FF2B5EF4-FFF2-40B4-BE49-F238E27FC236}">
                <a16:creationId xmlns:a16="http://schemas.microsoft.com/office/drawing/2014/main" id="{D4FC33D0-861E-CD80-8102-F75DC0D2A931}"/>
              </a:ext>
            </a:extLst>
          </p:cNvPr>
          <p:cNvSpPr txBox="1">
            <a:spLocks/>
          </p:cNvSpPr>
          <p:nvPr/>
        </p:nvSpPr>
        <p:spPr>
          <a:xfrm>
            <a:off x="17394069" y="1917700"/>
            <a:ext cx="3157498" cy="19685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b="1" kern="0" dirty="0">
                <a:solidFill>
                  <a:schemeClr val="bg1"/>
                </a:solidFill>
              </a:rPr>
              <a:t>3.</a:t>
            </a:r>
          </a:p>
          <a:p>
            <a:pPr algn="ctr"/>
            <a:endParaRPr lang="cs-CZ" b="1" kern="0" dirty="0">
              <a:solidFill>
                <a:schemeClr val="bg1"/>
              </a:solidFill>
            </a:endParaRPr>
          </a:p>
          <a:p>
            <a:r>
              <a:rPr lang="cs-CZ" b="1" kern="0" dirty="0">
                <a:solidFill>
                  <a:schemeClr val="bg1"/>
                </a:solidFill>
              </a:rPr>
              <a:t>SVG JE KAMARÁD</a:t>
            </a:r>
          </a:p>
          <a:p>
            <a:r>
              <a:rPr lang="cs-CZ" b="1" kern="0" dirty="0">
                <a:solidFill>
                  <a:schemeClr val="bg1"/>
                </a:solidFill>
              </a:rPr>
              <a:t>PROGRAM DRAW.IO</a:t>
            </a:r>
          </a:p>
        </p:txBody>
      </p:sp>
      <p:pic>
        <p:nvPicPr>
          <p:cNvPr id="24" name="Grafický objekt 23" descr="Webový design obrys">
            <a:extLst>
              <a:ext uri="{FF2B5EF4-FFF2-40B4-BE49-F238E27FC236}">
                <a16:creationId xmlns:a16="http://schemas.microsoft.com/office/drawing/2014/main" id="{4D705823-FEB4-6A4C-61A2-3F6805E81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258290" y="4550200"/>
            <a:ext cx="914400" cy="914400"/>
          </a:xfrm>
          <a:prstGeom prst="rect">
            <a:avLst/>
          </a:prstGeom>
        </p:spPr>
      </p:pic>
      <p:sp>
        <p:nvSpPr>
          <p:cNvPr id="33" name="Ovál 32">
            <a:extLst>
              <a:ext uri="{FF2B5EF4-FFF2-40B4-BE49-F238E27FC236}">
                <a16:creationId xmlns:a16="http://schemas.microsoft.com/office/drawing/2014/main" id="{4545A521-8894-8CEB-D2FC-5D8C7153F4B6}"/>
              </a:ext>
            </a:extLst>
          </p:cNvPr>
          <p:cNvSpPr/>
          <p:nvPr/>
        </p:nvSpPr>
        <p:spPr bwMode="auto">
          <a:xfrm>
            <a:off x="14105290" y="4409900"/>
            <a:ext cx="1195000" cy="119500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30" name="Grafický objekt 29" descr="Prezentace s organizačním diagramem obrys">
            <a:extLst>
              <a:ext uri="{FF2B5EF4-FFF2-40B4-BE49-F238E27FC236}">
                <a16:creationId xmlns:a16="http://schemas.microsoft.com/office/drawing/2014/main" id="{AE77AAF6-9CB7-4175-3294-B9AE24DC0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15618" y="4550200"/>
            <a:ext cx="914400" cy="914400"/>
          </a:xfrm>
          <a:prstGeom prst="rect">
            <a:avLst/>
          </a:prstGeom>
        </p:spPr>
      </p:pic>
      <p:sp>
        <p:nvSpPr>
          <p:cNvPr id="34" name="Ovál 33">
            <a:extLst>
              <a:ext uri="{FF2B5EF4-FFF2-40B4-BE49-F238E27FC236}">
                <a16:creationId xmlns:a16="http://schemas.microsoft.com/office/drawing/2014/main" id="{92B32BA3-624A-6787-3D26-5D6342C0D5C8}"/>
              </a:ext>
            </a:extLst>
          </p:cNvPr>
          <p:cNvSpPr/>
          <p:nvPr/>
        </p:nvSpPr>
        <p:spPr bwMode="auto">
          <a:xfrm>
            <a:off x="18375318" y="4409900"/>
            <a:ext cx="1195000" cy="119500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6B79C9-9CD0-404E-003D-E5A40C2C5D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>
                <a:solidFill>
                  <a:schemeClr val="bg1"/>
                </a:solidFill>
              </a:rPr>
              <a:pPr/>
              <a:t>3</a:t>
            </a:fld>
            <a:endParaRPr lang="cs-CZ" altLang="cs-CZ" noProof="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9577D2-0661-6542-F500-519E54FAC0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8710" y="3402110"/>
            <a:ext cx="6674580" cy="2746940"/>
          </a:xfrm>
          <a:prstGeom prst="rect">
            <a:avLst/>
          </a:prstGeom>
        </p:spPr>
      </p:pic>
      <p:sp>
        <p:nvSpPr>
          <p:cNvPr id="6" name="Podnadpis 4">
            <a:extLst>
              <a:ext uri="{FF2B5EF4-FFF2-40B4-BE49-F238E27FC236}">
                <a16:creationId xmlns:a16="http://schemas.microsoft.com/office/drawing/2014/main" id="{C86BEA9F-CFE1-4EE4-32E0-ACDA61561A3E}"/>
              </a:ext>
            </a:extLst>
          </p:cNvPr>
          <p:cNvSpPr txBox="1">
            <a:spLocks/>
          </p:cNvSpPr>
          <p:nvPr/>
        </p:nvSpPr>
        <p:spPr>
          <a:xfrm>
            <a:off x="3756002" y="2508458"/>
            <a:ext cx="5525008" cy="7301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sz="2800" b="1" kern="0" dirty="0">
                <a:solidFill>
                  <a:schemeClr val="bg1"/>
                </a:solidFill>
              </a:rPr>
              <a:t>T3.1 Vyhledávání v korpusu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8E86EBFD-0941-430F-28A6-850CC3A12A6A}"/>
              </a:ext>
            </a:extLst>
          </p:cNvPr>
          <p:cNvSpPr/>
          <p:nvPr/>
        </p:nvSpPr>
        <p:spPr bwMode="auto">
          <a:xfrm>
            <a:off x="3232901" y="2344967"/>
            <a:ext cx="730161" cy="730161"/>
          </a:xfrm>
          <a:prstGeom prst="roundRect">
            <a:avLst>
              <a:gd name="adj" fmla="val 7275"/>
            </a:avLst>
          </a:prstGeom>
          <a:solidFill>
            <a:srgbClr val="EB66A2"/>
          </a:solidFill>
          <a:ln w="9525" cap="flat" cmpd="sng" algn="ctr">
            <a:solidFill>
              <a:srgbClr val="EB66A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8" name="Grafický objekt 7" descr="Zaškrtnuté políčko obrys">
            <a:extLst>
              <a:ext uri="{FF2B5EF4-FFF2-40B4-BE49-F238E27FC236}">
                <a16:creationId xmlns:a16="http://schemas.microsoft.com/office/drawing/2014/main" id="{4913E6AD-459B-92D7-C2B4-483F147FDE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25801" y="2437867"/>
            <a:ext cx="544362" cy="544362"/>
          </a:xfrm>
          <a:prstGeom prst="rect">
            <a:avLst/>
          </a:prstGeom>
        </p:spPr>
      </p:pic>
      <p:cxnSp>
        <p:nvCxnSpPr>
          <p:cNvPr id="22" name="Spojnice: pravoúhlá 21">
            <a:extLst>
              <a:ext uri="{FF2B5EF4-FFF2-40B4-BE49-F238E27FC236}">
                <a16:creationId xmlns:a16="http://schemas.microsoft.com/office/drawing/2014/main" id="{CF41BF15-F29E-D368-D1E0-1A5E8E08C4D2}"/>
              </a:ext>
            </a:extLst>
          </p:cNvPr>
          <p:cNvCxnSpPr/>
          <p:nvPr/>
        </p:nvCxnSpPr>
        <p:spPr bwMode="auto">
          <a:xfrm>
            <a:off x="3325801" y="1818720"/>
            <a:ext cx="936000" cy="612000"/>
          </a:xfrm>
          <a:prstGeom prst="bentConnector3">
            <a:avLst>
              <a:gd name="adj1" fmla="val 99646"/>
            </a:avLst>
          </a:prstGeom>
          <a:solidFill>
            <a:schemeClr val="accent1"/>
          </a:solidFill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Podnadpis 4">
            <a:extLst>
              <a:ext uri="{FF2B5EF4-FFF2-40B4-BE49-F238E27FC236}">
                <a16:creationId xmlns:a16="http://schemas.microsoft.com/office/drawing/2014/main" id="{CBAD6713-B6F1-9AF4-68AC-47AEC08981D8}"/>
              </a:ext>
            </a:extLst>
          </p:cNvPr>
          <p:cNvSpPr txBox="1">
            <a:spLocks/>
          </p:cNvSpPr>
          <p:nvPr/>
        </p:nvSpPr>
        <p:spPr>
          <a:xfrm>
            <a:off x="1659365" y="1566436"/>
            <a:ext cx="1840888" cy="7301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sz="2800" b="1" kern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aktivita</a:t>
            </a:r>
          </a:p>
        </p:txBody>
      </p:sp>
      <p:cxnSp>
        <p:nvCxnSpPr>
          <p:cNvPr id="38" name="Přímá spojnice se šipkou 37">
            <a:extLst>
              <a:ext uri="{FF2B5EF4-FFF2-40B4-BE49-F238E27FC236}">
                <a16:creationId xmlns:a16="http://schemas.microsoft.com/office/drawing/2014/main" id="{0A13EE0F-53E1-FC25-4CA6-8122245D9A39}"/>
              </a:ext>
            </a:extLst>
          </p:cNvPr>
          <p:cNvCxnSpPr>
            <a:cxnSpLocks/>
          </p:cNvCxnSpPr>
          <p:nvPr/>
        </p:nvCxnSpPr>
        <p:spPr bwMode="auto">
          <a:xfrm>
            <a:off x="4508784" y="1499493"/>
            <a:ext cx="0" cy="912794"/>
          </a:xfrm>
          <a:prstGeom prst="straightConnector1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pojnice: pravoúhlá 41">
            <a:extLst>
              <a:ext uri="{FF2B5EF4-FFF2-40B4-BE49-F238E27FC236}">
                <a16:creationId xmlns:a16="http://schemas.microsoft.com/office/drawing/2014/main" id="{D0E53C9A-A6A7-E166-F2B3-9BCEF9121C2A}"/>
              </a:ext>
            </a:extLst>
          </p:cNvPr>
          <p:cNvCxnSpPr/>
          <p:nvPr/>
        </p:nvCxnSpPr>
        <p:spPr bwMode="auto">
          <a:xfrm rot="5400000">
            <a:off x="4629969" y="1820668"/>
            <a:ext cx="787975" cy="416889"/>
          </a:xfrm>
          <a:prstGeom prst="bentConnector3">
            <a:avLst>
              <a:gd name="adj1" fmla="val 2454"/>
            </a:avLst>
          </a:prstGeom>
          <a:solidFill>
            <a:schemeClr val="accent1"/>
          </a:solidFill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Podnadpis 4">
            <a:extLst>
              <a:ext uri="{FF2B5EF4-FFF2-40B4-BE49-F238E27FC236}">
                <a16:creationId xmlns:a16="http://schemas.microsoft.com/office/drawing/2014/main" id="{B0CD2B9A-9AA0-B620-FBD3-04A3E6E03FA5}"/>
              </a:ext>
            </a:extLst>
          </p:cNvPr>
          <p:cNvSpPr txBox="1">
            <a:spLocks/>
          </p:cNvSpPr>
          <p:nvPr/>
        </p:nvSpPr>
        <p:spPr>
          <a:xfrm>
            <a:off x="8579102" y="2058019"/>
            <a:ext cx="2876843" cy="7301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sz="2800" b="1" kern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název aktivity</a:t>
            </a:r>
          </a:p>
        </p:txBody>
      </p:sp>
      <p:sp>
        <p:nvSpPr>
          <p:cNvPr id="48" name="Podnadpis 4">
            <a:extLst>
              <a:ext uri="{FF2B5EF4-FFF2-40B4-BE49-F238E27FC236}">
                <a16:creationId xmlns:a16="http://schemas.microsoft.com/office/drawing/2014/main" id="{06A280FC-A893-CBF4-D216-13AE7DD1CDED}"/>
              </a:ext>
            </a:extLst>
          </p:cNvPr>
          <p:cNvSpPr txBox="1">
            <a:spLocks/>
          </p:cNvSpPr>
          <p:nvPr/>
        </p:nvSpPr>
        <p:spPr>
          <a:xfrm>
            <a:off x="3374668" y="916687"/>
            <a:ext cx="2258865" cy="7301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sz="2800" b="1" kern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číslo týdne</a:t>
            </a:r>
          </a:p>
        </p:txBody>
      </p:sp>
      <p:sp>
        <p:nvSpPr>
          <p:cNvPr id="49" name="Podnadpis 4">
            <a:extLst>
              <a:ext uri="{FF2B5EF4-FFF2-40B4-BE49-F238E27FC236}">
                <a16:creationId xmlns:a16="http://schemas.microsoft.com/office/drawing/2014/main" id="{2F040C21-78F6-7CAE-A519-00E6B11E3595}"/>
              </a:ext>
            </a:extLst>
          </p:cNvPr>
          <p:cNvSpPr txBox="1">
            <a:spLocks/>
          </p:cNvSpPr>
          <p:nvPr/>
        </p:nvSpPr>
        <p:spPr>
          <a:xfrm>
            <a:off x="5014834" y="1377467"/>
            <a:ext cx="4379477" cy="7301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sz="2800" b="1" kern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číslo aktivity v týdnu</a:t>
            </a:r>
          </a:p>
        </p:txBody>
      </p:sp>
      <p:cxnSp>
        <p:nvCxnSpPr>
          <p:cNvPr id="50" name="Spojnice: pravoúhlá 49">
            <a:extLst>
              <a:ext uri="{FF2B5EF4-FFF2-40B4-BE49-F238E27FC236}">
                <a16:creationId xmlns:a16="http://schemas.microsoft.com/office/drawing/2014/main" id="{07CA369E-C243-FFE0-90E3-FED802392432}"/>
              </a:ext>
            </a:extLst>
          </p:cNvPr>
          <p:cNvCxnSpPr/>
          <p:nvPr/>
        </p:nvCxnSpPr>
        <p:spPr bwMode="auto">
          <a:xfrm rot="10800000" flipV="1">
            <a:off x="8947937" y="2568408"/>
            <a:ext cx="491062" cy="208444"/>
          </a:xfrm>
          <a:prstGeom prst="bentConnector3">
            <a:avLst>
              <a:gd name="adj1" fmla="val 3448"/>
            </a:avLst>
          </a:prstGeom>
          <a:solidFill>
            <a:schemeClr val="accent1"/>
          </a:solidFill>
          <a:ln w="38100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5" name="Obrázek 54">
            <a:extLst>
              <a:ext uri="{FF2B5EF4-FFF2-40B4-BE49-F238E27FC236}">
                <a16:creationId xmlns:a16="http://schemas.microsoft.com/office/drawing/2014/main" id="{BDF1ADFC-1A6D-6EF3-1CC3-FEA5F3C26B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6455" y="7005175"/>
            <a:ext cx="5639090" cy="1778091"/>
          </a:xfrm>
          <a:prstGeom prst="rect">
            <a:avLst/>
          </a:prstGeom>
        </p:spPr>
      </p:pic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ED2A98A3-D1C8-3EEC-5584-ABB628A06BF7}"/>
              </a:ext>
            </a:extLst>
          </p:cNvPr>
          <p:cNvSpPr/>
          <p:nvPr/>
        </p:nvSpPr>
        <p:spPr bwMode="auto">
          <a:xfrm>
            <a:off x="-6232701" y="1346197"/>
            <a:ext cx="4939240" cy="411840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DAA15BAB-28F3-11B4-CD74-A8620EBF4818}"/>
              </a:ext>
            </a:extLst>
          </p:cNvPr>
          <p:cNvSpPr/>
          <p:nvPr/>
        </p:nvSpPr>
        <p:spPr bwMode="auto">
          <a:xfrm>
            <a:off x="12374525" y="1531849"/>
            <a:ext cx="4939200" cy="41184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6851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401DEE2F-7AEB-31D7-61CA-97F52AAE3DD3}"/>
              </a:ext>
            </a:extLst>
          </p:cNvPr>
          <p:cNvSpPr/>
          <p:nvPr/>
        </p:nvSpPr>
        <p:spPr bwMode="auto">
          <a:xfrm>
            <a:off x="-1193800" y="0"/>
            <a:ext cx="14617700" cy="6858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A958B741-3869-1B4E-61D9-53FFB5089E79}"/>
              </a:ext>
            </a:extLst>
          </p:cNvPr>
          <p:cNvSpPr/>
          <p:nvPr/>
        </p:nvSpPr>
        <p:spPr bwMode="auto">
          <a:xfrm>
            <a:off x="12264390" y="0"/>
            <a:ext cx="9766300" cy="685800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181ADE6E-83D6-5D71-2265-31FFDED9315E}"/>
              </a:ext>
            </a:extLst>
          </p:cNvPr>
          <p:cNvSpPr/>
          <p:nvPr/>
        </p:nvSpPr>
        <p:spPr bwMode="auto">
          <a:xfrm>
            <a:off x="16823690" y="0"/>
            <a:ext cx="5207000" cy="685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Podnadpis 4">
            <a:extLst>
              <a:ext uri="{FF2B5EF4-FFF2-40B4-BE49-F238E27FC236}">
                <a16:creationId xmlns:a16="http://schemas.microsoft.com/office/drawing/2014/main" id="{936E3F47-5122-1153-99BE-02794DFB1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170" y="-468630"/>
            <a:ext cx="3157498" cy="1968500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1.</a:t>
            </a:r>
          </a:p>
          <a:p>
            <a:pPr algn="ctr"/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dirty="0">
                <a:solidFill>
                  <a:schemeClr val="bg1"/>
                </a:solidFill>
              </a:rPr>
              <a:t>ČÍSLOVÁNÍ AKTIVIT</a:t>
            </a:r>
          </a:p>
          <a:p>
            <a:pPr algn="ctr"/>
            <a:r>
              <a:rPr lang="cs-CZ" b="1" dirty="0">
                <a:solidFill>
                  <a:schemeClr val="bg1"/>
                </a:solidFill>
              </a:rPr>
              <a:t>TO-DO TABULKY</a:t>
            </a:r>
          </a:p>
        </p:txBody>
      </p:sp>
      <p:sp>
        <p:nvSpPr>
          <p:cNvPr id="17" name="Podnadpis 4">
            <a:extLst>
              <a:ext uri="{FF2B5EF4-FFF2-40B4-BE49-F238E27FC236}">
                <a16:creationId xmlns:a16="http://schemas.microsoft.com/office/drawing/2014/main" id="{B0A0F8DC-562F-200D-CE9E-B729235D48C4}"/>
              </a:ext>
            </a:extLst>
          </p:cNvPr>
          <p:cNvSpPr txBox="1">
            <a:spLocks/>
          </p:cNvSpPr>
          <p:nvPr/>
        </p:nvSpPr>
        <p:spPr>
          <a:xfrm>
            <a:off x="13143091" y="1917700"/>
            <a:ext cx="3157498" cy="19685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b="1" kern="0" dirty="0">
                <a:solidFill>
                  <a:schemeClr val="bg1"/>
                </a:solidFill>
              </a:rPr>
              <a:t>2.</a:t>
            </a:r>
          </a:p>
          <a:p>
            <a:pPr algn="ctr"/>
            <a:endParaRPr lang="cs-CZ" b="1" kern="0" dirty="0">
              <a:solidFill>
                <a:schemeClr val="bg1"/>
              </a:solidFill>
            </a:endParaRPr>
          </a:p>
          <a:p>
            <a:pPr algn="ctr"/>
            <a:r>
              <a:rPr lang="cs-CZ" b="1" kern="0" dirty="0">
                <a:solidFill>
                  <a:schemeClr val="bg1"/>
                </a:solidFill>
              </a:rPr>
              <a:t>VYCHYTÁVKY </a:t>
            </a:r>
          </a:p>
          <a:p>
            <a:pPr algn="ctr"/>
            <a:r>
              <a:rPr lang="cs-CZ" b="1" kern="0" dirty="0">
                <a:solidFill>
                  <a:schemeClr val="bg1"/>
                </a:solidFill>
              </a:rPr>
              <a:t>V KÓDU</a:t>
            </a:r>
          </a:p>
        </p:txBody>
      </p:sp>
      <p:sp>
        <p:nvSpPr>
          <p:cNvPr id="18" name="Podnadpis 4">
            <a:extLst>
              <a:ext uri="{FF2B5EF4-FFF2-40B4-BE49-F238E27FC236}">
                <a16:creationId xmlns:a16="http://schemas.microsoft.com/office/drawing/2014/main" id="{D4FC33D0-861E-CD80-8102-F75DC0D2A931}"/>
              </a:ext>
            </a:extLst>
          </p:cNvPr>
          <p:cNvSpPr txBox="1">
            <a:spLocks/>
          </p:cNvSpPr>
          <p:nvPr/>
        </p:nvSpPr>
        <p:spPr>
          <a:xfrm>
            <a:off x="17394069" y="1917700"/>
            <a:ext cx="3157498" cy="19685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b="1" kern="0" dirty="0">
                <a:solidFill>
                  <a:schemeClr val="bg1"/>
                </a:solidFill>
              </a:rPr>
              <a:t>3.</a:t>
            </a:r>
          </a:p>
          <a:p>
            <a:pPr algn="ctr"/>
            <a:endParaRPr lang="cs-CZ" b="1" kern="0" dirty="0">
              <a:solidFill>
                <a:schemeClr val="bg1"/>
              </a:solidFill>
            </a:endParaRPr>
          </a:p>
          <a:p>
            <a:r>
              <a:rPr lang="cs-CZ" b="1" kern="0" dirty="0">
                <a:solidFill>
                  <a:schemeClr val="bg1"/>
                </a:solidFill>
              </a:rPr>
              <a:t>SVG JE KAMARÁD</a:t>
            </a:r>
          </a:p>
          <a:p>
            <a:r>
              <a:rPr lang="cs-CZ" b="1" kern="0" dirty="0">
                <a:solidFill>
                  <a:schemeClr val="bg1"/>
                </a:solidFill>
              </a:rPr>
              <a:t>PROGRAM DRAW.IO</a:t>
            </a:r>
          </a:p>
        </p:txBody>
      </p:sp>
      <p:pic>
        <p:nvPicPr>
          <p:cNvPr id="24" name="Grafický objekt 23" descr="Webový design obrys">
            <a:extLst>
              <a:ext uri="{FF2B5EF4-FFF2-40B4-BE49-F238E27FC236}">
                <a16:creationId xmlns:a16="http://schemas.microsoft.com/office/drawing/2014/main" id="{4D705823-FEB4-6A4C-61A2-3F6805E81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258290" y="4550200"/>
            <a:ext cx="914400" cy="914400"/>
          </a:xfrm>
          <a:prstGeom prst="rect">
            <a:avLst/>
          </a:prstGeom>
        </p:spPr>
      </p:pic>
      <p:sp>
        <p:nvSpPr>
          <p:cNvPr id="33" name="Ovál 32">
            <a:extLst>
              <a:ext uri="{FF2B5EF4-FFF2-40B4-BE49-F238E27FC236}">
                <a16:creationId xmlns:a16="http://schemas.microsoft.com/office/drawing/2014/main" id="{4545A521-8894-8CEB-D2FC-5D8C7153F4B6}"/>
              </a:ext>
            </a:extLst>
          </p:cNvPr>
          <p:cNvSpPr/>
          <p:nvPr/>
        </p:nvSpPr>
        <p:spPr bwMode="auto">
          <a:xfrm>
            <a:off x="14105290" y="4409900"/>
            <a:ext cx="1195000" cy="119500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30" name="Grafický objekt 29" descr="Prezentace s organizačním diagramem obrys">
            <a:extLst>
              <a:ext uri="{FF2B5EF4-FFF2-40B4-BE49-F238E27FC236}">
                <a16:creationId xmlns:a16="http://schemas.microsoft.com/office/drawing/2014/main" id="{AE77AAF6-9CB7-4175-3294-B9AE24DC0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15618" y="4550200"/>
            <a:ext cx="914400" cy="914400"/>
          </a:xfrm>
          <a:prstGeom prst="rect">
            <a:avLst/>
          </a:prstGeom>
        </p:spPr>
      </p:pic>
      <p:sp>
        <p:nvSpPr>
          <p:cNvPr id="34" name="Ovál 33">
            <a:extLst>
              <a:ext uri="{FF2B5EF4-FFF2-40B4-BE49-F238E27FC236}">
                <a16:creationId xmlns:a16="http://schemas.microsoft.com/office/drawing/2014/main" id="{92B32BA3-624A-6787-3D26-5D6342C0D5C8}"/>
              </a:ext>
            </a:extLst>
          </p:cNvPr>
          <p:cNvSpPr/>
          <p:nvPr/>
        </p:nvSpPr>
        <p:spPr bwMode="auto">
          <a:xfrm>
            <a:off x="18375318" y="4409900"/>
            <a:ext cx="1195000" cy="119500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6B79C9-9CD0-404E-003D-E5A40C2C5D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>
                <a:solidFill>
                  <a:schemeClr val="bg1"/>
                </a:solidFill>
              </a:rPr>
              <a:pPr/>
              <a:t>4</a:t>
            </a:fld>
            <a:endParaRPr lang="cs-CZ" altLang="cs-CZ" noProof="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9577D2-0661-6542-F500-519E54FAC0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8710" y="7085110"/>
            <a:ext cx="6674580" cy="2746940"/>
          </a:xfrm>
          <a:prstGeom prst="rect">
            <a:avLst/>
          </a:prstGeom>
        </p:spPr>
      </p:pic>
      <p:sp>
        <p:nvSpPr>
          <p:cNvPr id="47" name="Podnadpis 4">
            <a:extLst>
              <a:ext uri="{FF2B5EF4-FFF2-40B4-BE49-F238E27FC236}">
                <a16:creationId xmlns:a16="http://schemas.microsoft.com/office/drawing/2014/main" id="{B0CD2B9A-9AA0-B620-FBD3-04A3E6E03FA5}"/>
              </a:ext>
            </a:extLst>
          </p:cNvPr>
          <p:cNvSpPr txBox="1">
            <a:spLocks/>
          </p:cNvSpPr>
          <p:nvPr/>
        </p:nvSpPr>
        <p:spPr>
          <a:xfrm>
            <a:off x="3482470" y="1719430"/>
            <a:ext cx="2876843" cy="7301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sz="2800" b="1" kern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do kdy to udělat</a:t>
            </a:r>
          </a:p>
        </p:txBody>
      </p:sp>
      <p:sp>
        <p:nvSpPr>
          <p:cNvPr id="49" name="Podnadpis 4">
            <a:extLst>
              <a:ext uri="{FF2B5EF4-FFF2-40B4-BE49-F238E27FC236}">
                <a16:creationId xmlns:a16="http://schemas.microsoft.com/office/drawing/2014/main" id="{2F040C21-78F6-7CAE-A519-00E6B11E3595}"/>
              </a:ext>
            </a:extLst>
          </p:cNvPr>
          <p:cNvSpPr txBox="1">
            <a:spLocks/>
          </p:cNvSpPr>
          <p:nvPr/>
        </p:nvSpPr>
        <p:spPr>
          <a:xfrm>
            <a:off x="1032847" y="1737386"/>
            <a:ext cx="1731522" cy="4899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800" b="1" kern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 udělat</a:t>
            </a:r>
          </a:p>
        </p:txBody>
      </p:sp>
      <p:sp>
        <p:nvSpPr>
          <p:cNvPr id="2" name="Podnadpis 4">
            <a:extLst>
              <a:ext uri="{FF2B5EF4-FFF2-40B4-BE49-F238E27FC236}">
                <a16:creationId xmlns:a16="http://schemas.microsoft.com/office/drawing/2014/main" id="{6EF27B1B-0A07-2DFC-70DD-96263F9AA5CF}"/>
              </a:ext>
            </a:extLst>
          </p:cNvPr>
          <p:cNvSpPr txBox="1">
            <a:spLocks/>
          </p:cNvSpPr>
          <p:nvPr/>
        </p:nvSpPr>
        <p:spPr>
          <a:xfrm>
            <a:off x="666000" y="2652413"/>
            <a:ext cx="10592550" cy="1487960"/>
          </a:xfrm>
          <a:prstGeom prst="rect">
            <a:avLst/>
          </a:prstGeom>
          <a:solidFill>
            <a:srgbClr val="FFF1E6"/>
          </a:solidFill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b="1" kern="0" dirty="0">
                <a:solidFill>
                  <a:srgbClr val="DDB3A0"/>
                </a:solidFill>
                <a:latin typeface="-apple-system"/>
              </a:rPr>
              <a:t>To-Do na tento týden</a:t>
            </a:r>
          </a:p>
          <a:p>
            <a:pPr marL="514350" indent="-514350">
              <a:buClrTx/>
              <a:buFont typeface="+mj-lt"/>
              <a:buAutoNum type="arabicPeriod"/>
            </a:pPr>
            <a:r>
              <a:rPr lang="cs-CZ" kern="0" dirty="0">
                <a:latin typeface="-apple-system"/>
              </a:rPr>
              <a:t>Vyplnit</a:t>
            </a:r>
            <a:r>
              <a:rPr lang="fr-FR" kern="0" dirty="0">
                <a:latin typeface="-apple-system"/>
              </a:rPr>
              <a:t> T4.1 La lexicographie (do </a:t>
            </a:r>
            <a:r>
              <a:rPr lang="fr-FR" kern="0" dirty="0" err="1">
                <a:latin typeface="-apple-system"/>
              </a:rPr>
              <a:t>ponděl</a:t>
            </a:r>
            <a:r>
              <a:rPr lang="cs-CZ" kern="0" dirty="0">
                <a:latin typeface="-apple-system"/>
              </a:rPr>
              <a:t>í</a:t>
            </a:r>
            <a:r>
              <a:rPr lang="fr-FR" kern="0" dirty="0">
                <a:latin typeface="-apple-system"/>
              </a:rPr>
              <a:t> 16. 10. 12.00)</a:t>
            </a:r>
            <a:endParaRPr lang="cs-CZ" kern="0" dirty="0">
              <a:latin typeface="-apple-system"/>
            </a:endParaRPr>
          </a:p>
          <a:p>
            <a:pPr>
              <a:buClrTx/>
            </a:pPr>
            <a:endParaRPr lang="cs-CZ" sz="900" kern="0" dirty="0">
              <a:latin typeface="-apple-system"/>
            </a:endParaRPr>
          </a:p>
          <a:p>
            <a:pPr>
              <a:buClrTx/>
            </a:pPr>
            <a:r>
              <a:rPr lang="cs-CZ" kern="0" dirty="0">
                <a:solidFill>
                  <a:srgbClr val="9F3C6D"/>
                </a:solidFill>
                <a:latin typeface="-apple-system"/>
              </a:rPr>
              <a:t>*</a:t>
            </a:r>
            <a:r>
              <a:rPr lang="cs-CZ" b="1" kern="0" dirty="0" err="1">
                <a:solidFill>
                  <a:srgbClr val="9F3C6D"/>
                </a:solidFill>
                <a:latin typeface="-apple-system"/>
              </a:rPr>
              <a:t>friendly</a:t>
            </a:r>
            <a:r>
              <a:rPr lang="cs-CZ" b="1" kern="0" dirty="0">
                <a:solidFill>
                  <a:srgbClr val="9F3C6D"/>
                </a:solidFill>
                <a:latin typeface="-apple-system"/>
              </a:rPr>
              <a:t> </a:t>
            </a:r>
            <a:r>
              <a:rPr lang="cs-CZ" b="1" kern="0" dirty="0" err="1">
                <a:solidFill>
                  <a:srgbClr val="9F3C6D"/>
                </a:solidFill>
                <a:latin typeface="-apple-system"/>
              </a:rPr>
              <a:t>reminder</a:t>
            </a:r>
            <a:r>
              <a:rPr lang="cs-CZ" b="1" kern="0" dirty="0">
                <a:solidFill>
                  <a:srgbClr val="9F3C6D"/>
                </a:solidFill>
                <a:latin typeface="-apple-system"/>
              </a:rPr>
              <a:t>* </a:t>
            </a:r>
            <a:r>
              <a:rPr lang="cs-CZ" kern="0" dirty="0">
                <a:solidFill>
                  <a:srgbClr val="9F3C6D"/>
                </a:solidFill>
                <a:latin typeface="-apple-system"/>
              </a:rPr>
              <a:t>Po odprezentování vložte materiály do S4.2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2DA5D6E1-43FA-5A3F-CFE7-14C62CAA8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</a:rPr>
              <a:t>Vyplnit T4.1 La lexicographie (do pondělí 16. 10. 12.00) </a:t>
            </a:r>
            <a:r>
              <a:rPr kumimoji="0" lang="cs-CZ" altLang="cs-CZ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     </a:t>
            </a: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1D00EE60-F936-AABF-E7DB-205D73E49A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00400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BDE96A6-E8BE-F88C-C995-95D089A2F2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6455" y="4524865"/>
            <a:ext cx="5639090" cy="1778091"/>
          </a:xfrm>
          <a:prstGeom prst="rect">
            <a:avLst/>
          </a:prstGeom>
        </p:spPr>
      </p:pic>
      <p:sp>
        <p:nvSpPr>
          <p:cNvPr id="21" name="Podnadpis 4">
            <a:extLst>
              <a:ext uri="{FF2B5EF4-FFF2-40B4-BE49-F238E27FC236}">
                <a16:creationId xmlns:a16="http://schemas.microsoft.com/office/drawing/2014/main" id="{62F25301-9FE5-3AD2-ABF9-C60090A7B350}"/>
              </a:ext>
            </a:extLst>
          </p:cNvPr>
          <p:cNvSpPr txBox="1">
            <a:spLocks/>
          </p:cNvSpPr>
          <p:nvPr/>
        </p:nvSpPr>
        <p:spPr>
          <a:xfrm>
            <a:off x="7128640" y="1709698"/>
            <a:ext cx="4699774" cy="7301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sz="2800" b="1" kern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připomenutí long-term </a:t>
            </a:r>
            <a:r>
              <a:rPr lang="cs-CZ" sz="2800" b="1" kern="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task</a:t>
            </a:r>
            <a:endParaRPr lang="cs-CZ" sz="2800" b="1" kern="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5" name="Grafický objekt 24" descr="Zaškrtnutí v odznáčku 1 obrys">
            <a:extLst>
              <a:ext uri="{FF2B5EF4-FFF2-40B4-BE49-F238E27FC236}">
                <a16:creationId xmlns:a16="http://schemas.microsoft.com/office/drawing/2014/main" id="{C8878A2E-A538-B45F-8C20-E8D7C33CB7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3120" y="1778001"/>
            <a:ext cx="408690" cy="408690"/>
          </a:xfrm>
          <a:prstGeom prst="rect">
            <a:avLst/>
          </a:prstGeom>
        </p:spPr>
      </p:pic>
      <p:pic>
        <p:nvPicPr>
          <p:cNvPr id="26" name="Grafický objekt 25" descr="Zaškrtnutí v odznáčku 1 obrys">
            <a:extLst>
              <a:ext uri="{FF2B5EF4-FFF2-40B4-BE49-F238E27FC236}">
                <a16:creationId xmlns:a16="http://schemas.microsoft.com/office/drawing/2014/main" id="{BCA23B90-F017-1C0A-87E5-99D562B654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93400" y="1771595"/>
            <a:ext cx="408690" cy="408690"/>
          </a:xfrm>
          <a:prstGeom prst="rect">
            <a:avLst/>
          </a:prstGeom>
        </p:spPr>
      </p:pic>
      <p:pic>
        <p:nvPicPr>
          <p:cNvPr id="27" name="Grafický objekt 26" descr="Zaškrtnutí v odznáčku 1 obrys">
            <a:extLst>
              <a:ext uri="{FF2B5EF4-FFF2-40B4-BE49-F238E27FC236}">
                <a16:creationId xmlns:a16="http://schemas.microsoft.com/office/drawing/2014/main" id="{D96F317A-2DB3-C65A-626C-4B690E3FC4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35250" y="1770926"/>
            <a:ext cx="408690" cy="408690"/>
          </a:xfrm>
          <a:prstGeom prst="rect">
            <a:avLst/>
          </a:prstGeom>
        </p:spPr>
      </p:pic>
      <p:pic>
        <p:nvPicPr>
          <p:cNvPr id="29" name="Obrázek 28" descr="Obsah obrázku Grafika, kruh, Barevnost, symbol&#10;&#10;Popis byl vytvořen automaticky">
            <a:extLst>
              <a:ext uri="{FF2B5EF4-FFF2-40B4-BE49-F238E27FC236}">
                <a16:creationId xmlns:a16="http://schemas.microsoft.com/office/drawing/2014/main" id="{A1A82314-23B9-5C35-C91A-F9E37767C0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299" y="3133350"/>
            <a:ext cx="350322" cy="350322"/>
          </a:xfrm>
          <a:prstGeom prst="rect">
            <a:avLst/>
          </a:prstGeom>
        </p:spPr>
      </p:pic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D54D0205-2E66-E31D-2AA2-12A503641BED}"/>
              </a:ext>
            </a:extLst>
          </p:cNvPr>
          <p:cNvSpPr/>
          <p:nvPr/>
        </p:nvSpPr>
        <p:spPr bwMode="auto">
          <a:xfrm>
            <a:off x="-5163300" y="1532043"/>
            <a:ext cx="4939240" cy="411840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Podnadpis 4">
            <a:extLst>
              <a:ext uri="{FF2B5EF4-FFF2-40B4-BE49-F238E27FC236}">
                <a16:creationId xmlns:a16="http://schemas.microsoft.com/office/drawing/2014/main" id="{906A1C6C-9877-2C6A-8A61-A28BED588FEA}"/>
              </a:ext>
            </a:extLst>
          </p:cNvPr>
          <p:cNvSpPr txBox="1">
            <a:spLocks/>
          </p:cNvSpPr>
          <p:nvPr/>
        </p:nvSpPr>
        <p:spPr>
          <a:xfrm>
            <a:off x="-4619707" y="1636395"/>
            <a:ext cx="3852095" cy="38128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sz="2800" b="1" kern="0" dirty="0">
                <a:solidFill>
                  <a:schemeClr val="tx2">
                    <a:lumMod val="50000"/>
                  </a:schemeClr>
                </a:solidFill>
              </a:rPr>
              <a:t>VÝHODY</a:t>
            </a:r>
          </a:p>
          <a:p>
            <a:pPr algn="ctr"/>
            <a:endParaRPr lang="cs-CZ" sz="2800" b="1" kern="0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cs-CZ" sz="2800" b="1" kern="0" dirty="0">
                <a:solidFill>
                  <a:schemeClr val="tx2">
                    <a:lumMod val="50000"/>
                  </a:schemeClr>
                </a:solidFill>
              </a:rPr>
              <a:t>přehlednost</a:t>
            </a:r>
          </a:p>
          <a:p>
            <a:pPr marL="457200" indent="-4572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cs-CZ" sz="2800" b="1" kern="0" dirty="0">
                <a:solidFill>
                  <a:schemeClr val="tx2">
                    <a:lumMod val="50000"/>
                  </a:schemeClr>
                </a:solidFill>
              </a:rPr>
              <a:t>jasné informace</a:t>
            </a:r>
          </a:p>
          <a:p>
            <a:pPr marL="457200" indent="-4572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cs-CZ" sz="2800" b="1" kern="0" dirty="0">
                <a:solidFill>
                  <a:schemeClr val="tx2">
                    <a:lumMod val="50000"/>
                  </a:schemeClr>
                </a:solidFill>
              </a:rPr>
              <a:t>všechno na jednom místě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80901CE2-FF22-6C00-7503-5EA9A127A277}"/>
              </a:ext>
            </a:extLst>
          </p:cNvPr>
          <p:cNvSpPr/>
          <p:nvPr/>
        </p:nvSpPr>
        <p:spPr bwMode="auto">
          <a:xfrm>
            <a:off x="12465965" y="1531849"/>
            <a:ext cx="4939200" cy="41184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Podnadpis 4">
            <a:extLst>
              <a:ext uri="{FF2B5EF4-FFF2-40B4-BE49-F238E27FC236}">
                <a16:creationId xmlns:a16="http://schemas.microsoft.com/office/drawing/2014/main" id="{232F697B-96A5-D6DA-23F5-CA56453D6629}"/>
              </a:ext>
            </a:extLst>
          </p:cNvPr>
          <p:cNvSpPr txBox="1">
            <a:spLocks/>
          </p:cNvSpPr>
          <p:nvPr/>
        </p:nvSpPr>
        <p:spPr>
          <a:xfrm>
            <a:off x="12566408" y="1667136"/>
            <a:ext cx="4699774" cy="589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sz="2800" b="1" kern="0" dirty="0">
                <a:solidFill>
                  <a:schemeClr val="tx2">
                    <a:lumMod val="50000"/>
                  </a:schemeClr>
                </a:solidFill>
              </a:rPr>
              <a:t>NEVÝHODY</a:t>
            </a:r>
          </a:p>
        </p:txBody>
      </p:sp>
    </p:spTree>
    <p:extLst>
      <p:ext uri="{BB962C8B-B14F-4D97-AF65-F5344CB8AC3E}">
        <p14:creationId xmlns:p14="http://schemas.microsoft.com/office/powerpoint/2010/main" val="3352580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C0F55161-0A5B-76A6-4FB3-956C712E94A8}"/>
              </a:ext>
            </a:extLst>
          </p:cNvPr>
          <p:cNvSpPr/>
          <p:nvPr/>
        </p:nvSpPr>
        <p:spPr bwMode="auto">
          <a:xfrm>
            <a:off x="-1193800" y="0"/>
            <a:ext cx="14617700" cy="6858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85478E96-6246-AB15-2671-4938F7FD7692}"/>
              </a:ext>
            </a:extLst>
          </p:cNvPr>
          <p:cNvSpPr/>
          <p:nvPr/>
        </p:nvSpPr>
        <p:spPr bwMode="auto">
          <a:xfrm>
            <a:off x="666000" y="1532043"/>
            <a:ext cx="4939240" cy="411840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A958B741-3869-1B4E-61D9-53FFB5089E79}"/>
              </a:ext>
            </a:extLst>
          </p:cNvPr>
          <p:cNvSpPr/>
          <p:nvPr/>
        </p:nvSpPr>
        <p:spPr bwMode="auto">
          <a:xfrm>
            <a:off x="12264390" y="0"/>
            <a:ext cx="9766300" cy="685800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181ADE6E-83D6-5D71-2265-31FFDED9315E}"/>
              </a:ext>
            </a:extLst>
          </p:cNvPr>
          <p:cNvSpPr/>
          <p:nvPr/>
        </p:nvSpPr>
        <p:spPr bwMode="auto">
          <a:xfrm>
            <a:off x="16823690" y="0"/>
            <a:ext cx="5207000" cy="685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Podnadpis 4">
            <a:extLst>
              <a:ext uri="{FF2B5EF4-FFF2-40B4-BE49-F238E27FC236}">
                <a16:creationId xmlns:a16="http://schemas.microsoft.com/office/drawing/2014/main" id="{936E3F47-5122-1153-99BE-02794DFB1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170" y="-468630"/>
            <a:ext cx="3157498" cy="1968500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1.</a:t>
            </a:r>
          </a:p>
          <a:p>
            <a:pPr algn="ctr"/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dirty="0">
                <a:solidFill>
                  <a:schemeClr val="bg1"/>
                </a:solidFill>
              </a:rPr>
              <a:t>ČÍSLOVÁNÍ AKTIVIT</a:t>
            </a:r>
          </a:p>
          <a:p>
            <a:pPr algn="ctr"/>
            <a:r>
              <a:rPr lang="cs-CZ" b="1" dirty="0">
                <a:solidFill>
                  <a:schemeClr val="bg1"/>
                </a:solidFill>
              </a:rPr>
              <a:t>TO-DO TABULKY</a:t>
            </a:r>
          </a:p>
        </p:txBody>
      </p:sp>
      <p:sp>
        <p:nvSpPr>
          <p:cNvPr id="17" name="Podnadpis 4">
            <a:extLst>
              <a:ext uri="{FF2B5EF4-FFF2-40B4-BE49-F238E27FC236}">
                <a16:creationId xmlns:a16="http://schemas.microsoft.com/office/drawing/2014/main" id="{B0A0F8DC-562F-200D-CE9E-B729235D48C4}"/>
              </a:ext>
            </a:extLst>
          </p:cNvPr>
          <p:cNvSpPr txBox="1">
            <a:spLocks/>
          </p:cNvSpPr>
          <p:nvPr/>
        </p:nvSpPr>
        <p:spPr>
          <a:xfrm>
            <a:off x="13143091" y="1917700"/>
            <a:ext cx="3157498" cy="19685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b="1" kern="0" dirty="0">
                <a:solidFill>
                  <a:schemeClr val="bg1"/>
                </a:solidFill>
              </a:rPr>
              <a:t>2.</a:t>
            </a:r>
          </a:p>
          <a:p>
            <a:pPr algn="ctr"/>
            <a:endParaRPr lang="cs-CZ" b="1" kern="0" dirty="0">
              <a:solidFill>
                <a:schemeClr val="bg1"/>
              </a:solidFill>
            </a:endParaRPr>
          </a:p>
          <a:p>
            <a:pPr algn="ctr"/>
            <a:r>
              <a:rPr lang="cs-CZ" b="1" kern="0" dirty="0">
                <a:solidFill>
                  <a:schemeClr val="bg1"/>
                </a:solidFill>
              </a:rPr>
              <a:t>VYCHYTÁVKY </a:t>
            </a:r>
          </a:p>
          <a:p>
            <a:pPr algn="ctr"/>
            <a:r>
              <a:rPr lang="cs-CZ" b="1" kern="0" dirty="0">
                <a:solidFill>
                  <a:schemeClr val="bg1"/>
                </a:solidFill>
              </a:rPr>
              <a:t>V KÓDU</a:t>
            </a:r>
          </a:p>
        </p:txBody>
      </p:sp>
      <p:sp>
        <p:nvSpPr>
          <p:cNvPr id="18" name="Podnadpis 4">
            <a:extLst>
              <a:ext uri="{FF2B5EF4-FFF2-40B4-BE49-F238E27FC236}">
                <a16:creationId xmlns:a16="http://schemas.microsoft.com/office/drawing/2014/main" id="{D4FC33D0-861E-CD80-8102-F75DC0D2A931}"/>
              </a:ext>
            </a:extLst>
          </p:cNvPr>
          <p:cNvSpPr txBox="1">
            <a:spLocks/>
          </p:cNvSpPr>
          <p:nvPr/>
        </p:nvSpPr>
        <p:spPr>
          <a:xfrm>
            <a:off x="17394069" y="1917700"/>
            <a:ext cx="3157498" cy="19685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b="1" kern="0" dirty="0">
                <a:solidFill>
                  <a:schemeClr val="bg1"/>
                </a:solidFill>
              </a:rPr>
              <a:t>3.</a:t>
            </a:r>
          </a:p>
          <a:p>
            <a:pPr algn="ctr"/>
            <a:endParaRPr lang="cs-CZ" b="1" kern="0" dirty="0">
              <a:solidFill>
                <a:schemeClr val="bg1"/>
              </a:solidFill>
            </a:endParaRPr>
          </a:p>
          <a:p>
            <a:r>
              <a:rPr lang="cs-CZ" b="1" kern="0" dirty="0">
                <a:solidFill>
                  <a:schemeClr val="bg1"/>
                </a:solidFill>
              </a:rPr>
              <a:t>SVG JE KAMARÁD</a:t>
            </a:r>
          </a:p>
          <a:p>
            <a:r>
              <a:rPr lang="cs-CZ" b="1" kern="0" dirty="0">
                <a:solidFill>
                  <a:schemeClr val="bg1"/>
                </a:solidFill>
              </a:rPr>
              <a:t>PROGRAM DRAW.IO</a:t>
            </a:r>
          </a:p>
        </p:txBody>
      </p:sp>
      <p:pic>
        <p:nvPicPr>
          <p:cNvPr id="24" name="Grafický objekt 23" descr="Webový design obrys">
            <a:extLst>
              <a:ext uri="{FF2B5EF4-FFF2-40B4-BE49-F238E27FC236}">
                <a16:creationId xmlns:a16="http://schemas.microsoft.com/office/drawing/2014/main" id="{4D705823-FEB4-6A4C-61A2-3F6805E81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258290" y="4550200"/>
            <a:ext cx="914400" cy="914400"/>
          </a:xfrm>
          <a:prstGeom prst="rect">
            <a:avLst/>
          </a:prstGeom>
        </p:spPr>
      </p:pic>
      <p:sp>
        <p:nvSpPr>
          <p:cNvPr id="33" name="Ovál 32">
            <a:extLst>
              <a:ext uri="{FF2B5EF4-FFF2-40B4-BE49-F238E27FC236}">
                <a16:creationId xmlns:a16="http://schemas.microsoft.com/office/drawing/2014/main" id="{4545A521-8894-8CEB-D2FC-5D8C7153F4B6}"/>
              </a:ext>
            </a:extLst>
          </p:cNvPr>
          <p:cNvSpPr/>
          <p:nvPr/>
        </p:nvSpPr>
        <p:spPr bwMode="auto">
          <a:xfrm>
            <a:off x="14105290" y="4409900"/>
            <a:ext cx="1195000" cy="119500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30" name="Grafický objekt 29" descr="Prezentace s organizačním diagramem obrys">
            <a:extLst>
              <a:ext uri="{FF2B5EF4-FFF2-40B4-BE49-F238E27FC236}">
                <a16:creationId xmlns:a16="http://schemas.microsoft.com/office/drawing/2014/main" id="{AE77AAF6-9CB7-4175-3294-B9AE24DC0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15618" y="4550200"/>
            <a:ext cx="914400" cy="914400"/>
          </a:xfrm>
          <a:prstGeom prst="rect">
            <a:avLst/>
          </a:prstGeom>
        </p:spPr>
      </p:pic>
      <p:sp>
        <p:nvSpPr>
          <p:cNvPr id="34" name="Ovál 33">
            <a:extLst>
              <a:ext uri="{FF2B5EF4-FFF2-40B4-BE49-F238E27FC236}">
                <a16:creationId xmlns:a16="http://schemas.microsoft.com/office/drawing/2014/main" id="{92B32BA3-624A-6787-3D26-5D6342C0D5C8}"/>
              </a:ext>
            </a:extLst>
          </p:cNvPr>
          <p:cNvSpPr/>
          <p:nvPr/>
        </p:nvSpPr>
        <p:spPr bwMode="auto">
          <a:xfrm>
            <a:off x="18375318" y="4409900"/>
            <a:ext cx="1195000" cy="119500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6B79C9-9CD0-404E-003D-E5A40C2C5D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>
                <a:solidFill>
                  <a:schemeClr val="bg1"/>
                </a:solidFill>
              </a:rPr>
              <a:pPr/>
              <a:t>5</a:t>
            </a:fld>
            <a:endParaRPr lang="cs-CZ" altLang="cs-CZ" noProof="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9577D2-0661-6542-F500-519E54FAC0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8710" y="7085110"/>
            <a:ext cx="6674580" cy="2746940"/>
          </a:xfrm>
          <a:prstGeom prst="rect">
            <a:avLst/>
          </a:prstGeom>
        </p:spPr>
      </p:pic>
      <p:sp>
        <p:nvSpPr>
          <p:cNvPr id="47" name="Podnadpis 4">
            <a:extLst>
              <a:ext uri="{FF2B5EF4-FFF2-40B4-BE49-F238E27FC236}">
                <a16:creationId xmlns:a16="http://schemas.microsoft.com/office/drawing/2014/main" id="{B0CD2B9A-9AA0-B620-FBD3-04A3E6E03FA5}"/>
              </a:ext>
            </a:extLst>
          </p:cNvPr>
          <p:cNvSpPr txBox="1">
            <a:spLocks/>
          </p:cNvSpPr>
          <p:nvPr/>
        </p:nvSpPr>
        <p:spPr>
          <a:xfrm>
            <a:off x="1209593" y="1636395"/>
            <a:ext cx="3852095" cy="38128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sz="2800" b="1" kern="0" dirty="0">
                <a:solidFill>
                  <a:schemeClr val="tx2">
                    <a:lumMod val="50000"/>
                  </a:schemeClr>
                </a:solidFill>
              </a:rPr>
              <a:t>VÝHODY</a:t>
            </a:r>
          </a:p>
          <a:p>
            <a:pPr algn="ctr"/>
            <a:endParaRPr lang="cs-CZ" sz="2800" b="1" kern="0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cs-CZ" sz="2800" b="1" kern="0" dirty="0">
                <a:solidFill>
                  <a:schemeClr val="tx2">
                    <a:lumMod val="50000"/>
                  </a:schemeClr>
                </a:solidFill>
              </a:rPr>
              <a:t>přehlednost</a:t>
            </a:r>
          </a:p>
          <a:p>
            <a:pPr marL="457200" indent="-4572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cs-CZ" sz="2800" b="1" kern="0" dirty="0">
                <a:solidFill>
                  <a:schemeClr val="tx2">
                    <a:lumMod val="50000"/>
                  </a:schemeClr>
                </a:solidFill>
              </a:rPr>
              <a:t>jasné informace</a:t>
            </a:r>
          </a:p>
          <a:p>
            <a:pPr marL="457200" indent="-4572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cs-CZ" sz="2800" b="1" kern="0" dirty="0">
                <a:solidFill>
                  <a:schemeClr val="tx2">
                    <a:lumMod val="50000"/>
                  </a:schemeClr>
                </a:solidFill>
              </a:rPr>
              <a:t>všechno na jednom místě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2DA5D6E1-43FA-5A3F-CFE7-14C62CAA8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</a:rPr>
              <a:t>Vyplnit T4.1 La lexicographie (do pondělí 16. 10. 12.00) </a:t>
            </a:r>
            <a:r>
              <a:rPr kumimoji="0" lang="cs-CZ" altLang="cs-CZ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     </a:t>
            </a: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1D00EE60-F936-AABF-E7DB-205D73E49A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00400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BDE96A6-E8BE-F88C-C995-95D089A2F2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6455" y="6913735"/>
            <a:ext cx="5639090" cy="1778091"/>
          </a:xfrm>
          <a:prstGeom prst="rect">
            <a:avLst/>
          </a:prstGeom>
        </p:spPr>
      </p:pic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A5642DEB-4AC9-85B2-8BED-A8D9CF28C72F}"/>
              </a:ext>
            </a:extLst>
          </p:cNvPr>
          <p:cNvSpPr/>
          <p:nvPr/>
        </p:nvSpPr>
        <p:spPr bwMode="auto">
          <a:xfrm>
            <a:off x="6465215" y="1531849"/>
            <a:ext cx="4939200" cy="41184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1" name="Podnadpis 4">
            <a:extLst>
              <a:ext uri="{FF2B5EF4-FFF2-40B4-BE49-F238E27FC236}">
                <a16:creationId xmlns:a16="http://schemas.microsoft.com/office/drawing/2014/main" id="{62F25301-9FE5-3AD2-ABF9-C60090A7B350}"/>
              </a:ext>
            </a:extLst>
          </p:cNvPr>
          <p:cNvSpPr txBox="1">
            <a:spLocks/>
          </p:cNvSpPr>
          <p:nvPr/>
        </p:nvSpPr>
        <p:spPr>
          <a:xfrm>
            <a:off x="6565658" y="1667136"/>
            <a:ext cx="4699774" cy="58978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sz="2800" b="1" kern="0" dirty="0">
                <a:solidFill>
                  <a:schemeClr val="tx2">
                    <a:lumMod val="50000"/>
                  </a:schemeClr>
                </a:solidFill>
              </a:rPr>
              <a:t>NEVÝHODY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551B4422-75F9-1926-85E7-7FCD8244952D}"/>
              </a:ext>
            </a:extLst>
          </p:cNvPr>
          <p:cNvSpPr/>
          <p:nvPr/>
        </p:nvSpPr>
        <p:spPr bwMode="auto">
          <a:xfrm>
            <a:off x="5256077" y="6030806"/>
            <a:ext cx="1679845" cy="514343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B960C796-E4E9-C64E-B11F-2E765EA6B91D}"/>
              </a:ext>
            </a:extLst>
          </p:cNvPr>
          <p:cNvSpPr/>
          <p:nvPr/>
        </p:nvSpPr>
        <p:spPr bwMode="auto">
          <a:xfrm>
            <a:off x="5329404" y="6086869"/>
            <a:ext cx="392301" cy="39230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accent3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675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66426C03-EAC5-6B7B-C59E-83237A383CA9}"/>
              </a:ext>
            </a:extLst>
          </p:cNvPr>
          <p:cNvSpPr/>
          <p:nvPr/>
        </p:nvSpPr>
        <p:spPr bwMode="auto">
          <a:xfrm>
            <a:off x="-1193800" y="0"/>
            <a:ext cx="14617700" cy="6858000"/>
          </a:xfrm>
          <a:prstGeom prst="roundRect">
            <a:avLst/>
          </a:prstGeom>
          <a:solidFill>
            <a:schemeClr val="tx2">
              <a:lumMod val="50000"/>
            </a:schemeClr>
          </a:solidFill>
          <a:ln w="9525" cap="flat" cmpd="sng" algn="ctr">
            <a:solidFill>
              <a:schemeClr val="tx2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85478E96-6246-AB15-2671-4938F7FD7692}"/>
              </a:ext>
            </a:extLst>
          </p:cNvPr>
          <p:cNvSpPr/>
          <p:nvPr/>
        </p:nvSpPr>
        <p:spPr bwMode="auto">
          <a:xfrm>
            <a:off x="666000" y="1532043"/>
            <a:ext cx="4939240" cy="411840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A958B741-3869-1B4E-61D9-53FFB5089E79}"/>
              </a:ext>
            </a:extLst>
          </p:cNvPr>
          <p:cNvSpPr/>
          <p:nvPr/>
        </p:nvSpPr>
        <p:spPr bwMode="auto">
          <a:xfrm>
            <a:off x="12264390" y="0"/>
            <a:ext cx="9766300" cy="685800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181ADE6E-83D6-5D71-2265-31FFDED9315E}"/>
              </a:ext>
            </a:extLst>
          </p:cNvPr>
          <p:cNvSpPr/>
          <p:nvPr/>
        </p:nvSpPr>
        <p:spPr bwMode="auto">
          <a:xfrm>
            <a:off x="16823690" y="0"/>
            <a:ext cx="5207000" cy="685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Podnadpis 4">
            <a:extLst>
              <a:ext uri="{FF2B5EF4-FFF2-40B4-BE49-F238E27FC236}">
                <a16:creationId xmlns:a16="http://schemas.microsoft.com/office/drawing/2014/main" id="{936E3F47-5122-1153-99BE-02794DFB1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170" y="-468630"/>
            <a:ext cx="3157498" cy="1968500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1.</a:t>
            </a:r>
          </a:p>
          <a:p>
            <a:pPr algn="ctr"/>
            <a:endParaRPr lang="cs-CZ" b="1" dirty="0">
              <a:solidFill>
                <a:schemeClr val="bg1"/>
              </a:solidFill>
            </a:endParaRPr>
          </a:p>
          <a:p>
            <a:pPr algn="ctr"/>
            <a:r>
              <a:rPr lang="cs-CZ" b="1" dirty="0">
                <a:solidFill>
                  <a:schemeClr val="bg1"/>
                </a:solidFill>
              </a:rPr>
              <a:t>ČÍSLOVÁNÍ AKTIVIT</a:t>
            </a:r>
          </a:p>
          <a:p>
            <a:pPr algn="ctr"/>
            <a:r>
              <a:rPr lang="cs-CZ" b="1" dirty="0">
                <a:solidFill>
                  <a:schemeClr val="bg1"/>
                </a:solidFill>
              </a:rPr>
              <a:t>TO-DO TABULKY</a:t>
            </a:r>
          </a:p>
        </p:txBody>
      </p:sp>
      <p:sp>
        <p:nvSpPr>
          <p:cNvPr id="17" name="Podnadpis 4">
            <a:extLst>
              <a:ext uri="{FF2B5EF4-FFF2-40B4-BE49-F238E27FC236}">
                <a16:creationId xmlns:a16="http://schemas.microsoft.com/office/drawing/2014/main" id="{B0A0F8DC-562F-200D-CE9E-B729235D48C4}"/>
              </a:ext>
            </a:extLst>
          </p:cNvPr>
          <p:cNvSpPr txBox="1">
            <a:spLocks/>
          </p:cNvSpPr>
          <p:nvPr/>
        </p:nvSpPr>
        <p:spPr>
          <a:xfrm>
            <a:off x="13143091" y="1917700"/>
            <a:ext cx="3157498" cy="19685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b="1" kern="0" dirty="0">
                <a:solidFill>
                  <a:schemeClr val="bg1"/>
                </a:solidFill>
              </a:rPr>
              <a:t>2.</a:t>
            </a:r>
          </a:p>
          <a:p>
            <a:pPr algn="ctr"/>
            <a:endParaRPr lang="cs-CZ" b="1" kern="0" dirty="0">
              <a:solidFill>
                <a:schemeClr val="bg1"/>
              </a:solidFill>
            </a:endParaRPr>
          </a:p>
          <a:p>
            <a:pPr algn="ctr"/>
            <a:r>
              <a:rPr lang="cs-CZ" b="1" kern="0" dirty="0">
                <a:solidFill>
                  <a:schemeClr val="bg1"/>
                </a:solidFill>
              </a:rPr>
              <a:t>VYCHYTÁVKY </a:t>
            </a:r>
          </a:p>
          <a:p>
            <a:pPr algn="ctr"/>
            <a:r>
              <a:rPr lang="cs-CZ" b="1" kern="0" dirty="0">
                <a:solidFill>
                  <a:schemeClr val="bg1"/>
                </a:solidFill>
              </a:rPr>
              <a:t>V KÓDU</a:t>
            </a:r>
          </a:p>
        </p:txBody>
      </p:sp>
      <p:sp>
        <p:nvSpPr>
          <p:cNvPr id="18" name="Podnadpis 4">
            <a:extLst>
              <a:ext uri="{FF2B5EF4-FFF2-40B4-BE49-F238E27FC236}">
                <a16:creationId xmlns:a16="http://schemas.microsoft.com/office/drawing/2014/main" id="{D4FC33D0-861E-CD80-8102-F75DC0D2A931}"/>
              </a:ext>
            </a:extLst>
          </p:cNvPr>
          <p:cNvSpPr txBox="1">
            <a:spLocks/>
          </p:cNvSpPr>
          <p:nvPr/>
        </p:nvSpPr>
        <p:spPr>
          <a:xfrm>
            <a:off x="17394069" y="1917700"/>
            <a:ext cx="3157498" cy="19685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b="1" kern="0" dirty="0">
                <a:solidFill>
                  <a:schemeClr val="bg1"/>
                </a:solidFill>
              </a:rPr>
              <a:t>3.</a:t>
            </a:r>
          </a:p>
          <a:p>
            <a:pPr algn="ctr"/>
            <a:endParaRPr lang="cs-CZ" b="1" kern="0" dirty="0">
              <a:solidFill>
                <a:schemeClr val="bg1"/>
              </a:solidFill>
            </a:endParaRPr>
          </a:p>
          <a:p>
            <a:r>
              <a:rPr lang="cs-CZ" b="1" kern="0" dirty="0">
                <a:solidFill>
                  <a:schemeClr val="bg1"/>
                </a:solidFill>
              </a:rPr>
              <a:t>SVG JE KAMARÁD</a:t>
            </a:r>
          </a:p>
          <a:p>
            <a:r>
              <a:rPr lang="cs-CZ" b="1" kern="0" dirty="0">
                <a:solidFill>
                  <a:schemeClr val="bg1"/>
                </a:solidFill>
              </a:rPr>
              <a:t>PROGRAM DRAW.IO</a:t>
            </a:r>
          </a:p>
        </p:txBody>
      </p:sp>
      <p:pic>
        <p:nvPicPr>
          <p:cNvPr id="24" name="Grafický objekt 23" descr="Webový design obrys">
            <a:extLst>
              <a:ext uri="{FF2B5EF4-FFF2-40B4-BE49-F238E27FC236}">
                <a16:creationId xmlns:a16="http://schemas.microsoft.com/office/drawing/2014/main" id="{4D705823-FEB4-6A4C-61A2-3F6805E81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258290" y="4550200"/>
            <a:ext cx="914400" cy="914400"/>
          </a:xfrm>
          <a:prstGeom prst="rect">
            <a:avLst/>
          </a:prstGeom>
        </p:spPr>
      </p:pic>
      <p:sp>
        <p:nvSpPr>
          <p:cNvPr id="33" name="Ovál 32">
            <a:extLst>
              <a:ext uri="{FF2B5EF4-FFF2-40B4-BE49-F238E27FC236}">
                <a16:creationId xmlns:a16="http://schemas.microsoft.com/office/drawing/2014/main" id="{4545A521-8894-8CEB-D2FC-5D8C7153F4B6}"/>
              </a:ext>
            </a:extLst>
          </p:cNvPr>
          <p:cNvSpPr/>
          <p:nvPr/>
        </p:nvSpPr>
        <p:spPr bwMode="auto">
          <a:xfrm>
            <a:off x="14105290" y="4409900"/>
            <a:ext cx="1195000" cy="119500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pic>
        <p:nvPicPr>
          <p:cNvPr id="30" name="Grafický objekt 29" descr="Prezentace s organizačním diagramem obrys">
            <a:extLst>
              <a:ext uri="{FF2B5EF4-FFF2-40B4-BE49-F238E27FC236}">
                <a16:creationId xmlns:a16="http://schemas.microsoft.com/office/drawing/2014/main" id="{AE77AAF6-9CB7-4175-3294-B9AE24DC0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15618" y="4550200"/>
            <a:ext cx="914400" cy="914400"/>
          </a:xfrm>
          <a:prstGeom prst="rect">
            <a:avLst/>
          </a:prstGeom>
        </p:spPr>
      </p:pic>
      <p:sp>
        <p:nvSpPr>
          <p:cNvPr id="34" name="Ovál 33">
            <a:extLst>
              <a:ext uri="{FF2B5EF4-FFF2-40B4-BE49-F238E27FC236}">
                <a16:creationId xmlns:a16="http://schemas.microsoft.com/office/drawing/2014/main" id="{92B32BA3-624A-6787-3D26-5D6342C0D5C8}"/>
              </a:ext>
            </a:extLst>
          </p:cNvPr>
          <p:cNvSpPr/>
          <p:nvPr/>
        </p:nvSpPr>
        <p:spPr bwMode="auto">
          <a:xfrm>
            <a:off x="18375318" y="4409900"/>
            <a:ext cx="1195000" cy="119500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6B79C9-9CD0-404E-003D-E5A40C2C5D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>
                <a:solidFill>
                  <a:schemeClr val="bg1"/>
                </a:solidFill>
              </a:rPr>
              <a:pPr/>
              <a:t>6</a:t>
            </a:fld>
            <a:endParaRPr lang="cs-CZ" altLang="cs-CZ" noProof="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9577D2-0661-6542-F500-519E54FAC0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8710" y="7085110"/>
            <a:ext cx="6674580" cy="2746940"/>
          </a:xfrm>
          <a:prstGeom prst="rect">
            <a:avLst/>
          </a:prstGeom>
        </p:spPr>
      </p:pic>
      <p:sp>
        <p:nvSpPr>
          <p:cNvPr id="47" name="Podnadpis 4">
            <a:extLst>
              <a:ext uri="{FF2B5EF4-FFF2-40B4-BE49-F238E27FC236}">
                <a16:creationId xmlns:a16="http://schemas.microsoft.com/office/drawing/2014/main" id="{B0CD2B9A-9AA0-B620-FBD3-04A3E6E03FA5}"/>
              </a:ext>
            </a:extLst>
          </p:cNvPr>
          <p:cNvSpPr txBox="1">
            <a:spLocks/>
          </p:cNvSpPr>
          <p:nvPr/>
        </p:nvSpPr>
        <p:spPr>
          <a:xfrm>
            <a:off x="1174581" y="1667136"/>
            <a:ext cx="3922118" cy="367416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sz="2800" b="1" kern="0" dirty="0">
                <a:solidFill>
                  <a:schemeClr val="tx2">
                    <a:lumMod val="50000"/>
                  </a:schemeClr>
                </a:solidFill>
              </a:rPr>
              <a:t>VÝHODY</a:t>
            </a:r>
          </a:p>
          <a:p>
            <a:pPr algn="ctr"/>
            <a:endParaRPr lang="cs-CZ" sz="2800" b="1" kern="0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cs-CZ" sz="2800" b="1" kern="0" dirty="0">
                <a:solidFill>
                  <a:schemeClr val="tx2">
                    <a:lumMod val="50000"/>
                  </a:schemeClr>
                </a:solidFill>
              </a:rPr>
              <a:t>přehlednost</a:t>
            </a:r>
          </a:p>
          <a:p>
            <a:pPr marL="457200" indent="-4572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cs-CZ" sz="2800" b="1" kern="0" dirty="0">
                <a:solidFill>
                  <a:schemeClr val="tx2">
                    <a:lumMod val="50000"/>
                  </a:schemeClr>
                </a:solidFill>
              </a:rPr>
              <a:t>jasné informace</a:t>
            </a:r>
          </a:p>
          <a:p>
            <a:pPr marL="457200" indent="-457200">
              <a:buClr>
                <a:schemeClr val="tx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cs-CZ" sz="2800" b="1" kern="0" dirty="0">
                <a:solidFill>
                  <a:schemeClr val="tx2">
                    <a:lumMod val="50000"/>
                  </a:schemeClr>
                </a:solidFill>
              </a:rPr>
              <a:t>všechno na jednom místě</a:t>
            </a:r>
          </a:p>
          <a:p>
            <a:pPr algn="ctr"/>
            <a:endParaRPr lang="cs-CZ" sz="2800" b="1" kern="0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cs-CZ" sz="2800" b="1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2DA5D6E1-43FA-5A3F-CFE7-14C62CAA8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</a:rPr>
              <a:t>Vyplnit T4.1 La lexicographie (do pondělí 16. 10. 12.00) </a:t>
            </a:r>
            <a:r>
              <a:rPr kumimoji="0" lang="cs-CZ" altLang="cs-CZ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 </a:t>
            </a:r>
            <a:r>
              <a:rPr kumimoji="0" lang="cs-CZ" altLang="cs-CZ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     </a:t>
            </a: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1D00EE60-F936-AABF-E7DB-205D73E49A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00400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BDE96A6-E8BE-F88C-C995-95D089A2F2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6455" y="6913735"/>
            <a:ext cx="5639090" cy="1778091"/>
          </a:xfrm>
          <a:prstGeom prst="rect">
            <a:avLst/>
          </a:prstGeom>
        </p:spPr>
      </p:pic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A5642DEB-4AC9-85B2-8BED-A8D9CF28C72F}"/>
              </a:ext>
            </a:extLst>
          </p:cNvPr>
          <p:cNvSpPr/>
          <p:nvPr/>
        </p:nvSpPr>
        <p:spPr bwMode="auto">
          <a:xfrm>
            <a:off x="6465215" y="1531849"/>
            <a:ext cx="4939200" cy="4118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1" name="Podnadpis 4">
            <a:extLst>
              <a:ext uri="{FF2B5EF4-FFF2-40B4-BE49-F238E27FC236}">
                <a16:creationId xmlns:a16="http://schemas.microsoft.com/office/drawing/2014/main" id="{62F25301-9FE5-3AD2-ABF9-C60090A7B350}"/>
              </a:ext>
            </a:extLst>
          </p:cNvPr>
          <p:cNvSpPr txBox="1">
            <a:spLocks/>
          </p:cNvSpPr>
          <p:nvPr/>
        </p:nvSpPr>
        <p:spPr>
          <a:xfrm>
            <a:off x="6935922" y="1667136"/>
            <a:ext cx="3997786" cy="34535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sz="2800" b="1" kern="0" dirty="0">
                <a:solidFill>
                  <a:schemeClr val="tx2">
                    <a:lumMod val="50000"/>
                  </a:schemeClr>
                </a:solidFill>
              </a:rPr>
              <a:t>NEVÝHODY</a:t>
            </a:r>
          </a:p>
          <a:p>
            <a:pPr algn="ctr"/>
            <a:endParaRPr lang="cs-CZ" sz="2800" b="1" kern="0" dirty="0">
              <a:solidFill>
                <a:schemeClr val="tx2">
                  <a:lumMod val="50000"/>
                </a:schemeClr>
              </a:solidFill>
            </a:endParaRPr>
          </a:p>
          <a:p>
            <a:pPr marL="457200" indent="-45720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×"/>
            </a:pPr>
            <a:r>
              <a:rPr lang="cs-CZ" sz="2800" b="1" kern="0" dirty="0">
                <a:solidFill>
                  <a:schemeClr val="tx2">
                    <a:lumMod val="50000"/>
                  </a:schemeClr>
                </a:solidFill>
              </a:rPr>
              <a:t>víc práce</a:t>
            </a:r>
          </a:p>
          <a:p>
            <a:pPr marL="457200" indent="-45720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×"/>
            </a:pPr>
            <a:r>
              <a:rPr lang="cs-CZ" sz="2800" b="1" kern="0" dirty="0">
                <a:solidFill>
                  <a:schemeClr val="tx2">
                    <a:lumMod val="50000"/>
                  </a:schemeClr>
                </a:solidFill>
              </a:rPr>
              <a:t>nutná ruční aktualizace</a:t>
            </a:r>
          </a:p>
          <a:p>
            <a:pPr algn="ctr"/>
            <a:endParaRPr lang="cs-CZ" sz="2800" b="1" kern="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551B4422-75F9-1926-85E7-7FCD8244952D}"/>
              </a:ext>
            </a:extLst>
          </p:cNvPr>
          <p:cNvSpPr/>
          <p:nvPr/>
        </p:nvSpPr>
        <p:spPr bwMode="auto">
          <a:xfrm>
            <a:off x="5256077" y="6030806"/>
            <a:ext cx="1679845" cy="514343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B960C796-E4E9-C64E-B11F-2E765EA6B91D}"/>
              </a:ext>
            </a:extLst>
          </p:cNvPr>
          <p:cNvSpPr/>
          <p:nvPr/>
        </p:nvSpPr>
        <p:spPr bwMode="auto">
          <a:xfrm>
            <a:off x="6426684" y="6086869"/>
            <a:ext cx="392301" cy="39230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9300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BFAA5114-9CC7-C916-CFB3-1B3B44388746}"/>
              </a:ext>
            </a:extLst>
          </p:cNvPr>
          <p:cNvSpPr/>
          <p:nvPr/>
        </p:nvSpPr>
        <p:spPr bwMode="auto">
          <a:xfrm>
            <a:off x="-1241520" y="35112"/>
            <a:ext cx="14665420" cy="6822888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181ADE6E-83D6-5D71-2265-31FFDED9315E}"/>
              </a:ext>
            </a:extLst>
          </p:cNvPr>
          <p:cNvSpPr/>
          <p:nvPr/>
        </p:nvSpPr>
        <p:spPr bwMode="auto">
          <a:xfrm>
            <a:off x="16055781" y="55735"/>
            <a:ext cx="5207000" cy="685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8" name="Podnadpis 4">
            <a:extLst>
              <a:ext uri="{FF2B5EF4-FFF2-40B4-BE49-F238E27FC236}">
                <a16:creationId xmlns:a16="http://schemas.microsoft.com/office/drawing/2014/main" id="{D4FC33D0-861E-CD80-8102-F75DC0D2A931}"/>
              </a:ext>
            </a:extLst>
          </p:cNvPr>
          <p:cNvSpPr txBox="1">
            <a:spLocks/>
          </p:cNvSpPr>
          <p:nvPr/>
        </p:nvSpPr>
        <p:spPr>
          <a:xfrm>
            <a:off x="17394069" y="1917700"/>
            <a:ext cx="3157498" cy="19685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b="1" kern="0" dirty="0">
                <a:solidFill>
                  <a:schemeClr val="bg1"/>
                </a:solidFill>
              </a:rPr>
              <a:t>3.</a:t>
            </a:r>
          </a:p>
          <a:p>
            <a:pPr algn="ctr"/>
            <a:endParaRPr lang="cs-CZ" b="1" kern="0" dirty="0">
              <a:solidFill>
                <a:schemeClr val="bg1"/>
              </a:solidFill>
            </a:endParaRPr>
          </a:p>
          <a:p>
            <a:r>
              <a:rPr lang="cs-CZ" b="1" kern="0" dirty="0">
                <a:solidFill>
                  <a:schemeClr val="bg1"/>
                </a:solidFill>
              </a:rPr>
              <a:t>SVG JE KAMARÁD</a:t>
            </a:r>
          </a:p>
          <a:p>
            <a:r>
              <a:rPr lang="cs-CZ" b="1" kern="0" dirty="0">
                <a:solidFill>
                  <a:schemeClr val="bg1"/>
                </a:solidFill>
              </a:rPr>
              <a:t>PROGRAM DRAW.IO</a:t>
            </a:r>
          </a:p>
        </p:txBody>
      </p:sp>
      <p:pic>
        <p:nvPicPr>
          <p:cNvPr id="30" name="Grafický objekt 29" descr="Prezentace s organizačním diagramem obrys">
            <a:extLst>
              <a:ext uri="{FF2B5EF4-FFF2-40B4-BE49-F238E27FC236}">
                <a16:creationId xmlns:a16="http://schemas.microsoft.com/office/drawing/2014/main" id="{AE77AAF6-9CB7-4175-3294-B9AE24DC0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515618" y="4550200"/>
            <a:ext cx="914400" cy="914400"/>
          </a:xfrm>
          <a:prstGeom prst="rect">
            <a:avLst/>
          </a:prstGeom>
        </p:spPr>
      </p:pic>
      <p:sp>
        <p:nvSpPr>
          <p:cNvPr id="34" name="Ovál 33">
            <a:extLst>
              <a:ext uri="{FF2B5EF4-FFF2-40B4-BE49-F238E27FC236}">
                <a16:creationId xmlns:a16="http://schemas.microsoft.com/office/drawing/2014/main" id="{92B32BA3-624A-6787-3D26-5D6342C0D5C8}"/>
              </a:ext>
            </a:extLst>
          </p:cNvPr>
          <p:cNvSpPr/>
          <p:nvPr/>
        </p:nvSpPr>
        <p:spPr bwMode="auto">
          <a:xfrm>
            <a:off x="18375318" y="4409900"/>
            <a:ext cx="1195000" cy="119500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6B79C9-9CD0-404E-003D-E5A40C2C5D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>
                <a:solidFill>
                  <a:schemeClr val="bg1"/>
                </a:solidFill>
              </a:rPr>
              <a:pPr/>
              <a:t>7</a:t>
            </a:fld>
            <a:endParaRPr lang="cs-CZ" altLang="cs-CZ" noProof="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9577D2-0661-6542-F500-519E54FAC0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8710" y="7085110"/>
            <a:ext cx="6674580" cy="2746940"/>
          </a:xfrm>
          <a:prstGeom prst="rect">
            <a:avLst/>
          </a:prstGeom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1D00EE60-F936-AABF-E7DB-205D73E49A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00400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BDE96A6-E8BE-F88C-C995-95D089A2F2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6455" y="6913735"/>
            <a:ext cx="5639090" cy="1778091"/>
          </a:xfrm>
          <a:prstGeom prst="rect">
            <a:avLst/>
          </a:prstGeom>
        </p:spPr>
      </p:pic>
      <p:sp>
        <p:nvSpPr>
          <p:cNvPr id="14" name="Podnadpis 4">
            <a:extLst>
              <a:ext uri="{FF2B5EF4-FFF2-40B4-BE49-F238E27FC236}">
                <a16:creationId xmlns:a16="http://schemas.microsoft.com/office/drawing/2014/main" id="{936E3F47-5122-1153-99BE-02794DFB1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170" y="-468630"/>
            <a:ext cx="11974830" cy="19685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1.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VYCHYTÁVKY V KÓDU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41D58D72-7E06-42E9-8672-982F0708E809}"/>
              </a:ext>
            </a:extLst>
          </p:cNvPr>
          <p:cNvGrpSpPr/>
          <p:nvPr/>
        </p:nvGrpSpPr>
        <p:grpSpPr>
          <a:xfrm>
            <a:off x="2917617" y="1061278"/>
            <a:ext cx="28952903" cy="5298900"/>
            <a:chOff x="-18728240" y="1117942"/>
            <a:chExt cx="28952903" cy="5298900"/>
          </a:xfrm>
        </p:grpSpPr>
        <p:grpSp>
          <p:nvGrpSpPr>
            <p:cNvPr id="2" name="Skupina 1">
              <a:extLst>
                <a:ext uri="{FF2B5EF4-FFF2-40B4-BE49-F238E27FC236}">
                  <a16:creationId xmlns:a16="http://schemas.microsoft.com/office/drawing/2014/main" id="{FCB033C8-11D8-F7DB-42A3-292903655A4B}"/>
                </a:ext>
              </a:extLst>
            </p:cNvPr>
            <p:cNvGrpSpPr/>
            <p:nvPr/>
          </p:nvGrpSpPr>
          <p:grpSpPr>
            <a:xfrm>
              <a:off x="-18728240" y="1117942"/>
              <a:ext cx="5939329" cy="5298900"/>
              <a:chOff x="3133571" y="1117942"/>
              <a:chExt cx="5939329" cy="5298900"/>
            </a:xfrm>
          </p:grpSpPr>
          <p:pic>
            <p:nvPicPr>
              <p:cNvPr id="17" name="Obrázek 16">
                <a:extLst>
                  <a:ext uri="{FF2B5EF4-FFF2-40B4-BE49-F238E27FC236}">
                    <a16:creationId xmlns:a16="http://schemas.microsoft.com/office/drawing/2014/main" id="{485ECDDF-E0CE-98F4-0713-0CDA98A77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16700" y="1831975"/>
                <a:ext cx="4552954" cy="4367434"/>
              </a:xfrm>
              <a:prstGeom prst="rect">
                <a:avLst/>
              </a:prstGeom>
            </p:spPr>
          </p:pic>
          <p:cxnSp>
            <p:nvCxnSpPr>
              <p:cNvPr id="22" name="Přímá spojnice se šipkou 21">
                <a:extLst>
                  <a:ext uri="{FF2B5EF4-FFF2-40B4-BE49-F238E27FC236}">
                    <a16:creationId xmlns:a16="http://schemas.microsoft.com/office/drawing/2014/main" id="{DE34FE29-8274-3FA6-9070-1E82E84710E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33571" y="6064920"/>
                <a:ext cx="621781" cy="0"/>
              </a:xfrm>
              <a:prstGeom prst="straightConnector1">
                <a:avLst/>
              </a:prstGeom>
              <a:ln w="76200">
                <a:solidFill>
                  <a:schemeClr val="tx2">
                    <a:lumMod val="20000"/>
                    <a:lumOff val="80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Přímá spojnice se šipkou 24">
                <a:extLst>
                  <a:ext uri="{FF2B5EF4-FFF2-40B4-BE49-F238E27FC236}">
                    <a16:creationId xmlns:a16="http://schemas.microsoft.com/office/drawing/2014/main" id="{472F4FE3-E4D7-8541-4AD3-A72BA00E5C5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41509" y="4199224"/>
                <a:ext cx="621781" cy="0"/>
              </a:xfrm>
              <a:prstGeom prst="straightConnector1">
                <a:avLst/>
              </a:prstGeom>
              <a:ln w="76200">
                <a:solidFill>
                  <a:schemeClr val="tx2">
                    <a:lumMod val="20000"/>
                    <a:lumOff val="80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6" name="Podnadpis 4">
                <a:extLst>
                  <a:ext uri="{FF2B5EF4-FFF2-40B4-BE49-F238E27FC236}">
                    <a16:creationId xmlns:a16="http://schemas.microsoft.com/office/drawing/2014/main" id="{A73F5041-02F7-FF4F-2191-74CD73C6AE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35407" y="1272940"/>
                <a:ext cx="5264785" cy="877960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marR="0" indent="0" algn="l" defTabSz="914400" rtl="0" eaLnBrk="1" fontAlgn="base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tabLst/>
                  <a:defRPr lang="cs-CZ" sz="2400" b="0" dirty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marL="457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defRPr sz="2000" b="0">
                    <a:solidFill>
                      <a:schemeClr val="tx1"/>
                    </a:solidFill>
                    <a:latin typeface="+mn-lt"/>
                  </a:defRPr>
                </a:lvl2pPr>
                <a:lvl3pPr marL="914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Tx/>
                  <a:buNone/>
                  <a:defRPr sz="1800" b="0">
                    <a:solidFill>
                      <a:schemeClr val="tx1"/>
                    </a:solidFill>
                    <a:latin typeface="+mn-lt"/>
                  </a:defRPr>
                </a:lvl3pPr>
                <a:lvl4pPr marL="1371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4pPr>
                <a:lvl5pPr marL="18288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5pPr>
                <a:lvl6pPr marL="2286000" indent="0" algn="ctr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 baseline="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cs-CZ" sz="2200" b="1" kern="0" dirty="0">
                    <a:solidFill>
                      <a:schemeClr val="bg1"/>
                    </a:solidFill>
                  </a:rPr>
                  <a:t>Seznam se čísluje stále od jedničky :(</a:t>
                </a:r>
              </a:p>
            </p:txBody>
          </p:sp>
          <p:sp>
            <p:nvSpPr>
              <p:cNvPr id="28" name="Obdélník: se zakulacenými rohy 27">
                <a:extLst>
                  <a:ext uri="{FF2B5EF4-FFF2-40B4-BE49-F238E27FC236}">
                    <a16:creationId xmlns:a16="http://schemas.microsoft.com/office/drawing/2014/main" id="{052DBEE9-F23A-DCD4-EEA1-BAC1FC1978FE}"/>
                  </a:ext>
                </a:extLst>
              </p:cNvPr>
              <p:cNvSpPr/>
              <p:nvPr/>
            </p:nvSpPr>
            <p:spPr bwMode="auto">
              <a:xfrm>
                <a:off x="3390900" y="1117942"/>
                <a:ext cx="5682000" cy="5298900"/>
              </a:xfrm>
              <a:prstGeom prst="roundRect">
                <a:avLst>
                  <a:gd name="adj" fmla="val 10531"/>
                </a:avLst>
              </a:prstGeom>
              <a:noFill/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31" name="Ovál 30">
                <a:extLst>
                  <a:ext uri="{FF2B5EF4-FFF2-40B4-BE49-F238E27FC236}">
                    <a16:creationId xmlns:a16="http://schemas.microsoft.com/office/drawing/2014/main" id="{3A5AF265-49B0-9AE7-7B71-0F2D8DF31ED5}"/>
                  </a:ext>
                </a:extLst>
              </p:cNvPr>
              <p:cNvSpPr/>
              <p:nvPr/>
            </p:nvSpPr>
            <p:spPr bwMode="auto">
              <a:xfrm>
                <a:off x="3960683" y="4051707"/>
                <a:ext cx="323062" cy="29503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EB66A2"/>
                </a:solidFill>
                <a:prstDash val="sysDash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32" name="Ovál 31">
                <a:extLst>
                  <a:ext uri="{FF2B5EF4-FFF2-40B4-BE49-F238E27FC236}">
                    <a16:creationId xmlns:a16="http://schemas.microsoft.com/office/drawing/2014/main" id="{DA9E3F3C-F0F3-A64D-8970-502C82B4AD7D}"/>
                  </a:ext>
                </a:extLst>
              </p:cNvPr>
              <p:cNvSpPr/>
              <p:nvPr/>
            </p:nvSpPr>
            <p:spPr bwMode="auto">
              <a:xfrm>
                <a:off x="3968704" y="5917403"/>
                <a:ext cx="323062" cy="29503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EB66A2"/>
                </a:solidFill>
                <a:prstDash val="sysDash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</p:grp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93AAF478-88B7-D4AD-3F21-0BDB6B6597CF}"/>
                </a:ext>
              </a:extLst>
            </p:cNvPr>
            <p:cNvGrpSpPr/>
            <p:nvPr/>
          </p:nvGrpSpPr>
          <p:grpSpPr>
            <a:xfrm>
              <a:off x="-11536699" y="1117942"/>
              <a:ext cx="7620216" cy="5298900"/>
              <a:chOff x="3170388" y="1117942"/>
              <a:chExt cx="7620216" cy="5298900"/>
            </a:xfrm>
          </p:grpSpPr>
          <p:pic>
            <p:nvPicPr>
              <p:cNvPr id="40" name="Obrázek 39">
                <a:extLst>
                  <a:ext uri="{FF2B5EF4-FFF2-40B4-BE49-F238E27FC236}">
                    <a16:creationId xmlns:a16="http://schemas.microsoft.com/office/drawing/2014/main" id="{BC6A379E-39DD-F4E8-4E94-E5757C23BB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78761" y="2613350"/>
                <a:ext cx="6159817" cy="1936850"/>
              </a:xfrm>
              <a:prstGeom prst="rect">
                <a:avLst/>
              </a:prstGeom>
            </p:spPr>
          </p:pic>
          <p:sp>
            <p:nvSpPr>
              <p:cNvPr id="42" name="Ovál 41">
                <a:extLst>
                  <a:ext uri="{FF2B5EF4-FFF2-40B4-BE49-F238E27FC236}">
                    <a16:creationId xmlns:a16="http://schemas.microsoft.com/office/drawing/2014/main" id="{B7FCD201-37FB-33E2-239E-9C9EEE6B7BF7}"/>
                  </a:ext>
                </a:extLst>
              </p:cNvPr>
              <p:cNvSpPr/>
              <p:nvPr/>
            </p:nvSpPr>
            <p:spPr bwMode="auto">
              <a:xfrm>
                <a:off x="9252568" y="2824073"/>
                <a:ext cx="374136" cy="39414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EB66A2"/>
                </a:solidFill>
                <a:prstDash val="sysDash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33" name="Obdélník: se zakulacenými rohy 32">
                <a:extLst>
                  <a:ext uri="{FF2B5EF4-FFF2-40B4-BE49-F238E27FC236}">
                    <a16:creationId xmlns:a16="http://schemas.microsoft.com/office/drawing/2014/main" id="{C001A632-D9C7-D3DB-1A62-3C5A71B4004D}"/>
                  </a:ext>
                </a:extLst>
              </p:cNvPr>
              <p:cNvSpPr/>
              <p:nvPr/>
            </p:nvSpPr>
            <p:spPr bwMode="auto">
              <a:xfrm>
                <a:off x="3170388" y="1117942"/>
                <a:ext cx="6634661" cy="5298900"/>
              </a:xfrm>
              <a:prstGeom prst="roundRect">
                <a:avLst>
                  <a:gd name="adj" fmla="val 10531"/>
                </a:avLst>
              </a:prstGeom>
              <a:noFill/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41" name="Podnadpis 4">
                <a:extLst>
                  <a:ext uri="{FF2B5EF4-FFF2-40B4-BE49-F238E27FC236}">
                    <a16:creationId xmlns:a16="http://schemas.microsoft.com/office/drawing/2014/main" id="{91BC2931-3334-51CF-BF29-8557695CE3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3421" y="1232527"/>
                <a:ext cx="5767753" cy="877960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marR="0" indent="0" algn="l" defTabSz="914400" rtl="0" eaLnBrk="1" fontAlgn="base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tabLst/>
                  <a:defRPr lang="cs-CZ" sz="2400" b="0" dirty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marL="457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defRPr sz="2000" b="0">
                    <a:solidFill>
                      <a:schemeClr val="tx1"/>
                    </a:solidFill>
                    <a:latin typeface="+mn-lt"/>
                  </a:defRPr>
                </a:lvl2pPr>
                <a:lvl3pPr marL="914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Tx/>
                  <a:buNone/>
                  <a:defRPr sz="1800" b="0">
                    <a:solidFill>
                      <a:schemeClr val="tx1"/>
                    </a:solidFill>
                    <a:latin typeface="+mn-lt"/>
                  </a:defRPr>
                </a:lvl3pPr>
                <a:lvl4pPr marL="1371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4pPr>
                <a:lvl5pPr marL="18288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5pPr>
                <a:lvl6pPr marL="2286000" indent="0" algn="ctr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 baseline="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cs-CZ" sz="2200" b="1" kern="0" dirty="0">
                    <a:solidFill>
                      <a:schemeClr val="bg1"/>
                    </a:solidFill>
                  </a:rPr>
                  <a:t>Správa (vlevo) &gt; Nastavení &gt; Upravit HTML zdroj </a:t>
                </a:r>
              </a:p>
            </p:txBody>
          </p:sp>
          <p:sp>
            <p:nvSpPr>
              <p:cNvPr id="45" name="Šipka: doprava 44">
                <a:extLst>
                  <a:ext uri="{FF2B5EF4-FFF2-40B4-BE49-F238E27FC236}">
                    <a16:creationId xmlns:a16="http://schemas.microsoft.com/office/drawing/2014/main" id="{E1E7C63B-0268-F9B1-B4A3-509BA308D95A}"/>
                  </a:ext>
                </a:extLst>
              </p:cNvPr>
              <p:cNvSpPr/>
              <p:nvPr/>
            </p:nvSpPr>
            <p:spPr bwMode="auto">
              <a:xfrm>
                <a:off x="10201337" y="3429000"/>
                <a:ext cx="589267" cy="617449"/>
              </a:xfrm>
              <a:prstGeom prst="rightArrow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</p:grpSp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4F70F206-69BA-AAFA-5797-DC51132904C1}"/>
                </a:ext>
              </a:extLst>
            </p:cNvPr>
            <p:cNvGrpSpPr/>
            <p:nvPr/>
          </p:nvGrpSpPr>
          <p:grpSpPr>
            <a:xfrm>
              <a:off x="-12360275" y="1117942"/>
              <a:ext cx="14548324" cy="5298900"/>
              <a:chOff x="9813182" y="1117942"/>
              <a:chExt cx="14548324" cy="5298900"/>
            </a:xfrm>
          </p:grpSpPr>
          <p:sp>
            <p:nvSpPr>
              <p:cNvPr id="7" name="Šipka: doprava 6">
                <a:extLst>
                  <a:ext uri="{FF2B5EF4-FFF2-40B4-BE49-F238E27FC236}">
                    <a16:creationId xmlns:a16="http://schemas.microsoft.com/office/drawing/2014/main" id="{86975E4C-D747-6998-41BC-254EEEC3E739}"/>
                  </a:ext>
                </a:extLst>
              </p:cNvPr>
              <p:cNvSpPr/>
              <p:nvPr/>
            </p:nvSpPr>
            <p:spPr bwMode="auto">
              <a:xfrm>
                <a:off x="9813182" y="3428999"/>
                <a:ext cx="589267" cy="617449"/>
              </a:xfrm>
              <a:prstGeom prst="rightArrow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8" name="Obdélník: se zakulacenými rohy 7">
                <a:extLst>
                  <a:ext uri="{FF2B5EF4-FFF2-40B4-BE49-F238E27FC236}">
                    <a16:creationId xmlns:a16="http://schemas.microsoft.com/office/drawing/2014/main" id="{CD37446D-1D41-290B-C805-C266C317D773}"/>
                  </a:ext>
                </a:extLst>
              </p:cNvPr>
              <p:cNvSpPr/>
              <p:nvPr/>
            </p:nvSpPr>
            <p:spPr bwMode="auto">
              <a:xfrm>
                <a:off x="18577075" y="1117942"/>
                <a:ext cx="5784431" cy="5298900"/>
              </a:xfrm>
              <a:prstGeom prst="roundRect">
                <a:avLst>
                  <a:gd name="adj" fmla="val 10531"/>
                </a:avLst>
              </a:prstGeom>
              <a:noFill/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pic>
            <p:nvPicPr>
              <p:cNvPr id="10" name="Obrázek 9">
                <a:extLst>
                  <a:ext uri="{FF2B5EF4-FFF2-40B4-BE49-F238E27FC236}">
                    <a16:creationId xmlns:a16="http://schemas.microsoft.com/office/drawing/2014/main" id="{A25C1927-CC61-B3C9-5396-78DED37029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071614" y="1660469"/>
                <a:ext cx="4902319" cy="4154508"/>
              </a:xfrm>
              <a:prstGeom prst="rect">
                <a:avLst/>
              </a:prstGeom>
            </p:spPr>
          </p:pic>
        </p:grpSp>
        <p:grpSp>
          <p:nvGrpSpPr>
            <p:cNvPr id="37" name="Skupina 36">
              <a:extLst>
                <a:ext uri="{FF2B5EF4-FFF2-40B4-BE49-F238E27FC236}">
                  <a16:creationId xmlns:a16="http://schemas.microsoft.com/office/drawing/2014/main" id="{1FF5A71C-FA85-00C6-8CD8-7420BCAD22F9}"/>
                </a:ext>
              </a:extLst>
            </p:cNvPr>
            <p:cNvGrpSpPr/>
            <p:nvPr/>
          </p:nvGrpSpPr>
          <p:grpSpPr>
            <a:xfrm>
              <a:off x="2529937" y="1117942"/>
              <a:ext cx="7694726" cy="5298900"/>
              <a:chOff x="9987632" y="1117942"/>
              <a:chExt cx="7694726" cy="5298900"/>
            </a:xfrm>
          </p:grpSpPr>
          <p:sp>
            <p:nvSpPr>
              <p:cNvPr id="19" name="Obdélník: se zakulacenými rohy 18">
                <a:extLst>
                  <a:ext uri="{FF2B5EF4-FFF2-40B4-BE49-F238E27FC236}">
                    <a16:creationId xmlns:a16="http://schemas.microsoft.com/office/drawing/2014/main" id="{0A78798A-A8CA-D532-2966-B96F6A0EDC9F}"/>
                  </a:ext>
                </a:extLst>
              </p:cNvPr>
              <p:cNvSpPr/>
              <p:nvPr/>
            </p:nvSpPr>
            <p:spPr bwMode="auto">
              <a:xfrm>
                <a:off x="10830574" y="1117942"/>
                <a:ext cx="6851784" cy="5298900"/>
              </a:xfrm>
              <a:prstGeom prst="roundRect">
                <a:avLst>
                  <a:gd name="adj" fmla="val 10531"/>
                </a:avLst>
              </a:prstGeom>
              <a:noFill/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21" name="Šipka: doprava 20">
                <a:extLst>
                  <a:ext uri="{FF2B5EF4-FFF2-40B4-BE49-F238E27FC236}">
                    <a16:creationId xmlns:a16="http://schemas.microsoft.com/office/drawing/2014/main" id="{631415DD-61B0-F7D4-2788-05ACE397ECD2}"/>
                  </a:ext>
                </a:extLst>
              </p:cNvPr>
              <p:cNvSpPr/>
              <p:nvPr/>
            </p:nvSpPr>
            <p:spPr bwMode="auto">
              <a:xfrm>
                <a:off x="9987632" y="3446556"/>
                <a:ext cx="589267" cy="617449"/>
              </a:xfrm>
              <a:prstGeom prst="rightArrow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23" name="Podnadpis 4">
                <a:extLst>
                  <a:ext uri="{FF2B5EF4-FFF2-40B4-BE49-F238E27FC236}">
                    <a16:creationId xmlns:a16="http://schemas.microsoft.com/office/drawing/2014/main" id="{4BDBA7D3-42CA-9D4F-6FE9-4D9E02B557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49601" y="1502183"/>
                <a:ext cx="5944468" cy="877960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marR="0" indent="0" algn="l" defTabSz="914400" rtl="0" eaLnBrk="1" fontAlgn="base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tabLst/>
                  <a:defRPr lang="cs-CZ" sz="2400" b="0" dirty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marL="457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defRPr sz="2000" b="0">
                    <a:solidFill>
                      <a:schemeClr val="tx1"/>
                    </a:solidFill>
                    <a:latin typeface="+mn-lt"/>
                  </a:defRPr>
                </a:lvl2pPr>
                <a:lvl3pPr marL="914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Tx/>
                  <a:buNone/>
                  <a:defRPr sz="1800" b="0">
                    <a:solidFill>
                      <a:schemeClr val="tx1"/>
                    </a:solidFill>
                    <a:latin typeface="+mn-lt"/>
                  </a:defRPr>
                </a:lvl3pPr>
                <a:lvl4pPr marL="1371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4pPr>
                <a:lvl5pPr marL="18288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5pPr>
                <a:lvl6pPr marL="2286000" indent="0" algn="ctr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 baseline="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cs-CZ" sz="2200" b="1" kern="0" dirty="0">
                    <a:solidFill>
                      <a:schemeClr val="bg1"/>
                    </a:solidFill>
                  </a:rPr>
                  <a:t>Najdu řádek textu, který dělá problém,</a:t>
                </a:r>
              </a:p>
              <a:p>
                <a:r>
                  <a:rPr lang="cs-CZ" sz="2200" b="1" kern="0" dirty="0">
                    <a:solidFill>
                      <a:schemeClr val="bg1"/>
                    </a:solidFill>
                  </a:rPr>
                  <a:t>nad ním začíná příkaz pro začátek seznamu </a:t>
                </a:r>
              </a:p>
            </p:txBody>
          </p:sp>
          <p:pic>
            <p:nvPicPr>
              <p:cNvPr id="36" name="Obrázek 35">
                <a:extLst>
                  <a:ext uri="{FF2B5EF4-FFF2-40B4-BE49-F238E27FC236}">
                    <a16:creationId xmlns:a16="http://schemas.microsoft.com/office/drawing/2014/main" id="{FCFCB504-734B-6EE2-FA1B-7A151BE14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170673" y="3208202"/>
                <a:ext cx="6255071" cy="93984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63426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BFAA5114-9CC7-C916-CFB3-1B3B44388746}"/>
              </a:ext>
            </a:extLst>
          </p:cNvPr>
          <p:cNvSpPr/>
          <p:nvPr/>
        </p:nvSpPr>
        <p:spPr bwMode="auto">
          <a:xfrm>
            <a:off x="-1241520" y="35112"/>
            <a:ext cx="14665420" cy="6822888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181ADE6E-83D6-5D71-2265-31FFDED9315E}"/>
              </a:ext>
            </a:extLst>
          </p:cNvPr>
          <p:cNvSpPr/>
          <p:nvPr/>
        </p:nvSpPr>
        <p:spPr bwMode="auto">
          <a:xfrm>
            <a:off x="16823690" y="0"/>
            <a:ext cx="5207000" cy="685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8" name="Podnadpis 4">
            <a:extLst>
              <a:ext uri="{FF2B5EF4-FFF2-40B4-BE49-F238E27FC236}">
                <a16:creationId xmlns:a16="http://schemas.microsoft.com/office/drawing/2014/main" id="{D4FC33D0-861E-CD80-8102-F75DC0D2A931}"/>
              </a:ext>
            </a:extLst>
          </p:cNvPr>
          <p:cNvSpPr txBox="1">
            <a:spLocks/>
          </p:cNvSpPr>
          <p:nvPr/>
        </p:nvSpPr>
        <p:spPr>
          <a:xfrm>
            <a:off x="17394069" y="1917700"/>
            <a:ext cx="3157498" cy="19685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b="1" kern="0" dirty="0">
                <a:solidFill>
                  <a:schemeClr val="bg1"/>
                </a:solidFill>
              </a:rPr>
              <a:t>3.</a:t>
            </a:r>
          </a:p>
          <a:p>
            <a:pPr algn="ctr"/>
            <a:endParaRPr lang="cs-CZ" b="1" kern="0" dirty="0">
              <a:solidFill>
                <a:schemeClr val="bg1"/>
              </a:solidFill>
            </a:endParaRPr>
          </a:p>
          <a:p>
            <a:r>
              <a:rPr lang="cs-CZ" b="1" kern="0" dirty="0">
                <a:solidFill>
                  <a:schemeClr val="bg1"/>
                </a:solidFill>
              </a:rPr>
              <a:t>SVG JE KAMARÁD</a:t>
            </a:r>
          </a:p>
          <a:p>
            <a:r>
              <a:rPr lang="cs-CZ" b="1" kern="0" dirty="0">
                <a:solidFill>
                  <a:schemeClr val="bg1"/>
                </a:solidFill>
              </a:rPr>
              <a:t>PROGRAM DRAW.IO</a:t>
            </a:r>
          </a:p>
        </p:txBody>
      </p:sp>
      <p:pic>
        <p:nvPicPr>
          <p:cNvPr id="30" name="Grafický objekt 29" descr="Prezentace s organizačním diagramem obrys">
            <a:extLst>
              <a:ext uri="{FF2B5EF4-FFF2-40B4-BE49-F238E27FC236}">
                <a16:creationId xmlns:a16="http://schemas.microsoft.com/office/drawing/2014/main" id="{AE77AAF6-9CB7-4175-3294-B9AE24DC0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15618" y="4550200"/>
            <a:ext cx="914400" cy="914400"/>
          </a:xfrm>
          <a:prstGeom prst="rect">
            <a:avLst/>
          </a:prstGeom>
        </p:spPr>
      </p:pic>
      <p:sp>
        <p:nvSpPr>
          <p:cNvPr id="34" name="Ovál 33">
            <a:extLst>
              <a:ext uri="{FF2B5EF4-FFF2-40B4-BE49-F238E27FC236}">
                <a16:creationId xmlns:a16="http://schemas.microsoft.com/office/drawing/2014/main" id="{92B32BA3-624A-6787-3D26-5D6342C0D5C8}"/>
              </a:ext>
            </a:extLst>
          </p:cNvPr>
          <p:cNvSpPr/>
          <p:nvPr/>
        </p:nvSpPr>
        <p:spPr bwMode="auto">
          <a:xfrm>
            <a:off x="18375318" y="4409900"/>
            <a:ext cx="1195000" cy="119500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6B79C9-9CD0-404E-003D-E5A40C2C5D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71751" y="6418186"/>
            <a:ext cx="252000" cy="252000"/>
          </a:xfrm>
        </p:spPr>
        <p:txBody>
          <a:bodyPr/>
          <a:lstStyle/>
          <a:p>
            <a:fld id="{0DE708CC-0C3F-4567-9698-B54C0F35BD31}" type="slidenum">
              <a:rPr lang="cs-CZ" altLang="cs-CZ" noProof="0" smtClean="0">
                <a:solidFill>
                  <a:schemeClr val="bg1"/>
                </a:solidFill>
              </a:rPr>
              <a:pPr/>
              <a:t>8</a:t>
            </a:fld>
            <a:endParaRPr lang="cs-CZ" altLang="cs-CZ" noProof="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9577D2-0661-6542-F500-519E54FAC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8710" y="7085110"/>
            <a:ext cx="6674580" cy="2746940"/>
          </a:xfrm>
          <a:prstGeom prst="rect">
            <a:avLst/>
          </a:prstGeom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1D00EE60-F936-AABF-E7DB-205D73E49A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00400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BDE96A6-E8BE-F88C-C995-95D089A2F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455" y="6913735"/>
            <a:ext cx="5639090" cy="1778091"/>
          </a:xfrm>
          <a:prstGeom prst="rect">
            <a:avLst/>
          </a:prstGeom>
        </p:spPr>
      </p:pic>
      <p:sp>
        <p:nvSpPr>
          <p:cNvPr id="14" name="Podnadpis 4">
            <a:extLst>
              <a:ext uri="{FF2B5EF4-FFF2-40B4-BE49-F238E27FC236}">
                <a16:creationId xmlns:a16="http://schemas.microsoft.com/office/drawing/2014/main" id="{936E3F47-5122-1153-99BE-02794DFB1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170" y="-468630"/>
            <a:ext cx="11974830" cy="19685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1.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VYCHYTÁVKY V KÓDU</a:t>
            </a:r>
          </a:p>
        </p:txBody>
      </p:sp>
      <p:grpSp>
        <p:nvGrpSpPr>
          <p:cNvPr id="60" name="Skupina 59">
            <a:extLst>
              <a:ext uri="{FF2B5EF4-FFF2-40B4-BE49-F238E27FC236}">
                <a16:creationId xmlns:a16="http://schemas.microsoft.com/office/drawing/2014/main" id="{3F46C358-8F43-64CC-60E3-33F5CBBF47ED}"/>
              </a:ext>
            </a:extLst>
          </p:cNvPr>
          <p:cNvGrpSpPr/>
          <p:nvPr/>
        </p:nvGrpSpPr>
        <p:grpSpPr>
          <a:xfrm>
            <a:off x="-4521168" y="1061278"/>
            <a:ext cx="28952903" cy="5298900"/>
            <a:chOff x="-18728240" y="1117942"/>
            <a:chExt cx="28952903" cy="5298900"/>
          </a:xfrm>
        </p:grpSpPr>
        <p:grpSp>
          <p:nvGrpSpPr>
            <p:cNvPr id="61" name="Skupina 60">
              <a:extLst>
                <a:ext uri="{FF2B5EF4-FFF2-40B4-BE49-F238E27FC236}">
                  <a16:creationId xmlns:a16="http://schemas.microsoft.com/office/drawing/2014/main" id="{62A9BBD8-5E5F-149A-D50C-31D24896C9F7}"/>
                </a:ext>
              </a:extLst>
            </p:cNvPr>
            <p:cNvGrpSpPr/>
            <p:nvPr/>
          </p:nvGrpSpPr>
          <p:grpSpPr>
            <a:xfrm>
              <a:off x="-18728240" y="1117942"/>
              <a:ext cx="5939329" cy="5298900"/>
              <a:chOff x="3133571" y="1117942"/>
              <a:chExt cx="5939329" cy="5298900"/>
            </a:xfrm>
          </p:grpSpPr>
          <p:pic>
            <p:nvPicPr>
              <p:cNvPr id="77" name="Obrázek 76">
                <a:extLst>
                  <a:ext uri="{FF2B5EF4-FFF2-40B4-BE49-F238E27FC236}">
                    <a16:creationId xmlns:a16="http://schemas.microsoft.com/office/drawing/2014/main" id="{578F5D0C-62D1-9A6A-9478-C5A4CD95EA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16700" y="1831975"/>
                <a:ext cx="4552954" cy="4367434"/>
              </a:xfrm>
              <a:prstGeom prst="rect">
                <a:avLst/>
              </a:prstGeom>
            </p:spPr>
          </p:pic>
          <p:cxnSp>
            <p:nvCxnSpPr>
              <p:cNvPr id="78" name="Přímá spojnice se šipkou 77">
                <a:extLst>
                  <a:ext uri="{FF2B5EF4-FFF2-40B4-BE49-F238E27FC236}">
                    <a16:creationId xmlns:a16="http://schemas.microsoft.com/office/drawing/2014/main" id="{65CF738B-CB29-2FEA-E4B5-5A9718C0B45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33571" y="6064920"/>
                <a:ext cx="621781" cy="0"/>
              </a:xfrm>
              <a:prstGeom prst="straightConnector1">
                <a:avLst/>
              </a:prstGeom>
              <a:ln w="76200">
                <a:solidFill>
                  <a:schemeClr val="tx2">
                    <a:lumMod val="20000"/>
                    <a:lumOff val="80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9" name="Přímá spojnice se šipkou 78">
                <a:extLst>
                  <a:ext uri="{FF2B5EF4-FFF2-40B4-BE49-F238E27FC236}">
                    <a16:creationId xmlns:a16="http://schemas.microsoft.com/office/drawing/2014/main" id="{F542CFA4-E822-4EF5-4218-99FE98794D7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41509" y="4199224"/>
                <a:ext cx="621781" cy="0"/>
              </a:xfrm>
              <a:prstGeom prst="straightConnector1">
                <a:avLst/>
              </a:prstGeom>
              <a:ln w="76200">
                <a:solidFill>
                  <a:schemeClr val="tx2">
                    <a:lumMod val="20000"/>
                    <a:lumOff val="80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0" name="Podnadpis 4">
                <a:extLst>
                  <a:ext uri="{FF2B5EF4-FFF2-40B4-BE49-F238E27FC236}">
                    <a16:creationId xmlns:a16="http://schemas.microsoft.com/office/drawing/2014/main" id="{0FFE5924-383D-5A55-AE79-55B7B47585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35407" y="1272940"/>
                <a:ext cx="5264785" cy="877960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marR="0" indent="0" algn="l" defTabSz="914400" rtl="0" eaLnBrk="1" fontAlgn="base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tabLst/>
                  <a:defRPr lang="cs-CZ" sz="2400" b="0" dirty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marL="457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defRPr sz="2000" b="0">
                    <a:solidFill>
                      <a:schemeClr val="tx1"/>
                    </a:solidFill>
                    <a:latin typeface="+mn-lt"/>
                  </a:defRPr>
                </a:lvl2pPr>
                <a:lvl3pPr marL="914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Tx/>
                  <a:buNone/>
                  <a:defRPr sz="1800" b="0">
                    <a:solidFill>
                      <a:schemeClr val="tx1"/>
                    </a:solidFill>
                    <a:latin typeface="+mn-lt"/>
                  </a:defRPr>
                </a:lvl3pPr>
                <a:lvl4pPr marL="1371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4pPr>
                <a:lvl5pPr marL="18288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5pPr>
                <a:lvl6pPr marL="2286000" indent="0" algn="ctr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 baseline="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cs-CZ" sz="2200" b="1" kern="0" dirty="0">
                    <a:solidFill>
                      <a:schemeClr val="bg1"/>
                    </a:solidFill>
                  </a:rPr>
                  <a:t>Seznam se čísluje stále od jedničky :(</a:t>
                </a:r>
              </a:p>
            </p:txBody>
          </p:sp>
          <p:sp>
            <p:nvSpPr>
              <p:cNvPr id="81" name="Obdélník: se zakulacenými rohy 80">
                <a:extLst>
                  <a:ext uri="{FF2B5EF4-FFF2-40B4-BE49-F238E27FC236}">
                    <a16:creationId xmlns:a16="http://schemas.microsoft.com/office/drawing/2014/main" id="{995B2F83-DBD6-F959-4358-A19DB6040829}"/>
                  </a:ext>
                </a:extLst>
              </p:cNvPr>
              <p:cNvSpPr/>
              <p:nvPr/>
            </p:nvSpPr>
            <p:spPr bwMode="auto">
              <a:xfrm>
                <a:off x="3390900" y="1117942"/>
                <a:ext cx="5682000" cy="5298900"/>
              </a:xfrm>
              <a:prstGeom prst="roundRect">
                <a:avLst>
                  <a:gd name="adj" fmla="val 10531"/>
                </a:avLst>
              </a:prstGeom>
              <a:noFill/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82" name="Ovál 81">
                <a:extLst>
                  <a:ext uri="{FF2B5EF4-FFF2-40B4-BE49-F238E27FC236}">
                    <a16:creationId xmlns:a16="http://schemas.microsoft.com/office/drawing/2014/main" id="{9CA2A38A-C6D1-BA31-2E70-C54513782F9D}"/>
                  </a:ext>
                </a:extLst>
              </p:cNvPr>
              <p:cNvSpPr/>
              <p:nvPr/>
            </p:nvSpPr>
            <p:spPr bwMode="auto">
              <a:xfrm>
                <a:off x="3960683" y="4051707"/>
                <a:ext cx="323062" cy="29503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EB66A2"/>
                </a:solidFill>
                <a:prstDash val="sysDash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83" name="Ovál 82">
                <a:extLst>
                  <a:ext uri="{FF2B5EF4-FFF2-40B4-BE49-F238E27FC236}">
                    <a16:creationId xmlns:a16="http://schemas.microsoft.com/office/drawing/2014/main" id="{DBB66478-3833-25B5-FD3F-073BD34227B7}"/>
                  </a:ext>
                </a:extLst>
              </p:cNvPr>
              <p:cNvSpPr/>
              <p:nvPr/>
            </p:nvSpPr>
            <p:spPr bwMode="auto">
              <a:xfrm>
                <a:off x="3968704" y="5917403"/>
                <a:ext cx="323062" cy="29503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EB66A2"/>
                </a:solidFill>
                <a:prstDash val="sysDash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</p:grpSp>
        <p:grpSp>
          <p:nvGrpSpPr>
            <p:cNvPr id="62" name="Skupina 61">
              <a:extLst>
                <a:ext uri="{FF2B5EF4-FFF2-40B4-BE49-F238E27FC236}">
                  <a16:creationId xmlns:a16="http://schemas.microsoft.com/office/drawing/2014/main" id="{AAF5312D-E7DC-B1A9-5BDD-B5ED85559AAC}"/>
                </a:ext>
              </a:extLst>
            </p:cNvPr>
            <p:cNvGrpSpPr/>
            <p:nvPr/>
          </p:nvGrpSpPr>
          <p:grpSpPr>
            <a:xfrm>
              <a:off x="-11536699" y="1117942"/>
              <a:ext cx="7620216" cy="5298900"/>
              <a:chOff x="3170388" y="1117942"/>
              <a:chExt cx="7620216" cy="5298900"/>
            </a:xfrm>
          </p:grpSpPr>
          <p:pic>
            <p:nvPicPr>
              <p:cNvPr id="72" name="Obrázek 71">
                <a:extLst>
                  <a:ext uri="{FF2B5EF4-FFF2-40B4-BE49-F238E27FC236}">
                    <a16:creationId xmlns:a16="http://schemas.microsoft.com/office/drawing/2014/main" id="{8A7767F5-C52D-A80D-3068-9A9CBC492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78761" y="2613350"/>
                <a:ext cx="6159817" cy="1936850"/>
              </a:xfrm>
              <a:prstGeom prst="rect">
                <a:avLst/>
              </a:prstGeom>
            </p:spPr>
          </p:pic>
          <p:sp>
            <p:nvSpPr>
              <p:cNvPr id="73" name="Ovál 72">
                <a:extLst>
                  <a:ext uri="{FF2B5EF4-FFF2-40B4-BE49-F238E27FC236}">
                    <a16:creationId xmlns:a16="http://schemas.microsoft.com/office/drawing/2014/main" id="{02FA041D-87EF-647E-4F73-DEF5FE88F04F}"/>
                  </a:ext>
                </a:extLst>
              </p:cNvPr>
              <p:cNvSpPr/>
              <p:nvPr/>
            </p:nvSpPr>
            <p:spPr bwMode="auto">
              <a:xfrm>
                <a:off x="9252568" y="2824073"/>
                <a:ext cx="374136" cy="39414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EB66A2"/>
                </a:solidFill>
                <a:prstDash val="sysDash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74" name="Obdélník: se zakulacenými rohy 73">
                <a:extLst>
                  <a:ext uri="{FF2B5EF4-FFF2-40B4-BE49-F238E27FC236}">
                    <a16:creationId xmlns:a16="http://schemas.microsoft.com/office/drawing/2014/main" id="{ECDA8BC4-5488-1D65-5126-AEAE9A3913DB}"/>
                  </a:ext>
                </a:extLst>
              </p:cNvPr>
              <p:cNvSpPr/>
              <p:nvPr/>
            </p:nvSpPr>
            <p:spPr bwMode="auto">
              <a:xfrm>
                <a:off x="3170388" y="1117942"/>
                <a:ext cx="6634661" cy="5298900"/>
              </a:xfrm>
              <a:prstGeom prst="roundRect">
                <a:avLst>
                  <a:gd name="adj" fmla="val 10531"/>
                </a:avLst>
              </a:prstGeom>
              <a:noFill/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75" name="Podnadpis 4">
                <a:extLst>
                  <a:ext uri="{FF2B5EF4-FFF2-40B4-BE49-F238E27FC236}">
                    <a16:creationId xmlns:a16="http://schemas.microsoft.com/office/drawing/2014/main" id="{D9483485-AC65-2D19-FCB9-D3CB0F1F51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3421" y="1232527"/>
                <a:ext cx="5767753" cy="877960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marR="0" indent="0" algn="l" defTabSz="914400" rtl="0" eaLnBrk="1" fontAlgn="base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tabLst/>
                  <a:defRPr lang="cs-CZ" sz="2400" b="0" dirty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marL="457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defRPr sz="2000" b="0">
                    <a:solidFill>
                      <a:schemeClr val="tx1"/>
                    </a:solidFill>
                    <a:latin typeface="+mn-lt"/>
                  </a:defRPr>
                </a:lvl2pPr>
                <a:lvl3pPr marL="914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Tx/>
                  <a:buNone/>
                  <a:defRPr sz="1800" b="0">
                    <a:solidFill>
                      <a:schemeClr val="tx1"/>
                    </a:solidFill>
                    <a:latin typeface="+mn-lt"/>
                  </a:defRPr>
                </a:lvl3pPr>
                <a:lvl4pPr marL="1371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4pPr>
                <a:lvl5pPr marL="18288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5pPr>
                <a:lvl6pPr marL="2286000" indent="0" algn="ctr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 baseline="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cs-CZ" sz="2200" b="1" kern="0" dirty="0">
                    <a:solidFill>
                      <a:schemeClr val="bg1"/>
                    </a:solidFill>
                  </a:rPr>
                  <a:t>Správa (vlevo) &gt; Nastavení &gt; Upravit HTML zdroj </a:t>
                </a:r>
              </a:p>
            </p:txBody>
          </p:sp>
          <p:sp>
            <p:nvSpPr>
              <p:cNvPr id="76" name="Šipka: doprava 75">
                <a:extLst>
                  <a:ext uri="{FF2B5EF4-FFF2-40B4-BE49-F238E27FC236}">
                    <a16:creationId xmlns:a16="http://schemas.microsoft.com/office/drawing/2014/main" id="{2EB2C346-79C3-88FF-7E9C-1BAB7B22BB7A}"/>
                  </a:ext>
                </a:extLst>
              </p:cNvPr>
              <p:cNvSpPr/>
              <p:nvPr/>
            </p:nvSpPr>
            <p:spPr bwMode="auto">
              <a:xfrm>
                <a:off x="10201337" y="3429000"/>
                <a:ext cx="589267" cy="617449"/>
              </a:xfrm>
              <a:prstGeom prst="rightArrow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</p:grpSp>
        <p:grpSp>
          <p:nvGrpSpPr>
            <p:cNvPr id="63" name="Skupina 62">
              <a:extLst>
                <a:ext uri="{FF2B5EF4-FFF2-40B4-BE49-F238E27FC236}">
                  <a16:creationId xmlns:a16="http://schemas.microsoft.com/office/drawing/2014/main" id="{43973549-9447-2626-B796-B34D88F657F9}"/>
                </a:ext>
              </a:extLst>
            </p:cNvPr>
            <p:cNvGrpSpPr/>
            <p:nvPr/>
          </p:nvGrpSpPr>
          <p:grpSpPr>
            <a:xfrm>
              <a:off x="-12360275" y="1117942"/>
              <a:ext cx="14548324" cy="5298900"/>
              <a:chOff x="9813182" y="1117942"/>
              <a:chExt cx="14548324" cy="5298900"/>
            </a:xfrm>
          </p:grpSpPr>
          <p:sp>
            <p:nvSpPr>
              <p:cNvPr id="69" name="Šipka: doprava 68">
                <a:extLst>
                  <a:ext uri="{FF2B5EF4-FFF2-40B4-BE49-F238E27FC236}">
                    <a16:creationId xmlns:a16="http://schemas.microsoft.com/office/drawing/2014/main" id="{F1DDCCF0-DAE0-EB69-E1B5-2BA135FBE4D6}"/>
                  </a:ext>
                </a:extLst>
              </p:cNvPr>
              <p:cNvSpPr/>
              <p:nvPr/>
            </p:nvSpPr>
            <p:spPr bwMode="auto">
              <a:xfrm>
                <a:off x="9813182" y="3428999"/>
                <a:ext cx="589267" cy="617449"/>
              </a:xfrm>
              <a:prstGeom prst="rightArrow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70" name="Obdélník: se zakulacenými rohy 69">
                <a:extLst>
                  <a:ext uri="{FF2B5EF4-FFF2-40B4-BE49-F238E27FC236}">
                    <a16:creationId xmlns:a16="http://schemas.microsoft.com/office/drawing/2014/main" id="{533F7F45-6367-F86F-6288-771CA1805289}"/>
                  </a:ext>
                </a:extLst>
              </p:cNvPr>
              <p:cNvSpPr/>
              <p:nvPr/>
            </p:nvSpPr>
            <p:spPr bwMode="auto">
              <a:xfrm>
                <a:off x="18577075" y="1117942"/>
                <a:ext cx="5784431" cy="5298900"/>
              </a:xfrm>
              <a:prstGeom prst="roundRect">
                <a:avLst>
                  <a:gd name="adj" fmla="val 10531"/>
                </a:avLst>
              </a:prstGeom>
              <a:noFill/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pic>
            <p:nvPicPr>
              <p:cNvPr id="71" name="Obrázek 70">
                <a:extLst>
                  <a:ext uri="{FF2B5EF4-FFF2-40B4-BE49-F238E27FC236}">
                    <a16:creationId xmlns:a16="http://schemas.microsoft.com/office/drawing/2014/main" id="{5E8084EA-9520-D884-49F3-115BAB8EE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071614" y="1660469"/>
                <a:ext cx="4902319" cy="4154508"/>
              </a:xfrm>
              <a:prstGeom prst="rect">
                <a:avLst/>
              </a:prstGeom>
            </p:spPr>
          </p:pic>
        </p:grpSp>
        <p:grpSp>
          <p:nvGrpSpPr>
            <p:cNvPr id="64" name="Skupina 63">
              <a:extLst>
                <a:ext uri="{FF2B5EF4-FFF2-40B4-BE49-F238E27FC236}">
                  <a16:creationId xmlns:a16="http://schemas.microsoft.com/office/drawing/2014/main" id="{DC408A0C-C708-D405-395B-B95F37B39163}"/>
                </a:ext>
              </a:extLst>
            </p:cNvPr>
            <p:cNvGrpSpPr/>
            <p:nvPr/>
          </p:nvGrpSpPr>
          <p:grpSpPr>
            <a:xfrm>
              <a:off x="2529937" y="1117942"/>
              <a:ext cx="7694726" cy="5298900"/>
              <a:chOff x="9987632" y="1117942"/>
              <a:chExt cx="7694726" cy="5298900"/>
            </a:xfrm>
          </p:grpSpPr>
          <p:sp>
            <p:nvSpPr>
              <p:cNvPr id="65" name="Obdélník: se zakulacenými rohy 64">
                <a:extLst>
                  <a:ext uri="{FF2B5EF4-FFF2-40B4-BE49-F238E27FC236}">
                    <a16:creationId xmlns:a16="http://schemas.microsoft.com/office/drawing/2014/main" id="{642413B8-D3A5-59A8-2CCB-2531132F6FAC}"/>
                  </a:ext>
                </a:extLst>
              </p:cNvPr>
              <p:cNvSpPr/>
              <p:nvPr/>
            </p:nvSpPr>
            <p:spPr bwMode="auto">
              <a:xfrm>
                <a:off x="10830574" y="1117942"/>
                <a:ext cx="6851784" cy="5298900"/>
              </a:xfrm>
              <a:prstGeom prst="roundRect">
                <a:avLst>
                  <a:gd name="adj" fmla="val 10531"/>
                </a:avLst>
              </a:prstGeom>
              <a:noFill/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66" name="Šipka: doprava 65">
                <a:extLst>
                  <a:ext uri="{FF2B5EF4-FFF2-40B4-BE49-F238E27FC236}">
                    <a16:creationId xmlns:a16="http://schemas.microsoft.com/office/drawing/2014/main" id="{9CFF56CC-A523-B709-3753-A1FBCFA79132}"/>
                  </a:ext>
                </a:extLst>
              </p:cNvPr>
              <p:cNvSpPr/>
              <p:nvPr/>
            </p:nvSpPr>
            <p:spPr bwMode="auto">
              <a:xfrm>
                <a:off x="9987632" y="3446556"/>
                <a:ext cx="589267" cy="617449"/>
              </a:xfrm>
              <a:prstGeom prst="rightArrow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67" name="Podnadpis 4">
                <a:extLst>
                  <a:ext uri="{FF2B5EF4-FFF2-40B4-BE49-F238E27FC236}">
                    <a16:creationId xmlns:a16="http://schemas.microsoft.com/office/drawing/2014/main" id="{8CC278DA-C145-24FE-9EE2-0EB6EE5084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49601" y="1502183"/>
                <a:ext cx="5944468" cy="877960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marR="0" indent="0" algn="l" defTabSz="914400" rtl="0" eaLnBrk="1" fontAlgn="base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tabLst/>
                  <a:defRPr lang="cs-CZ" sz="2400" b="0" dirty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marL="457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defRPr sz="2000" b="0">
                    <a:solidFill>
                      <a:schemeClr val="tx1"/>
                    </a:solidFill>
                    <a:latin typeface="+mn-lt"/>
                  </a:defRPr>
                </a:lvl2pPr>
                <a:lvl3pPr marL="914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Tx/>
                  <a:buNone/>
                  <a:defRPr sz="1800" b="0">
                    <a:solidFill>
                      <a:schemeClr val="tx1"/>
                    </a:solidFill>
                    <a:latin typeface="+mn-lt"/>
                  </a:defRPr>
                </a:lvl3pPr>
                <a:lvl4pPr marL="1371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4pPr>
                <a:lvl5pPr marL="18288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5pPr>
                <a:lvl6pPr marL="2286000" indent="0" algn="ctr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 baseline="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cs-CZ" sz="2200" b="1" kern="0" dirty="0">
                    <a:solidFill>
                      <a:schemeClr val="bg1"/>
                    </a:solidFill>
                  </a:rPr>
                  <a:t>Najdu řádek textu, který dělá problém,</a:t>
                </a:r>
              </a:p>
              <a:p>
                <a:r>
                  <a:rPr lang="cs-CZ" sz="2200" b="1" kern="0" dirty="0">
                    <a:solidFill>
                      <a:schemeClr val="bg1"/>
                    </a:solidFill>
                  </a:rPr>
                  <a:t>nad ním začíná příkaz pro začátek seznamu </a:t>
                </a:r>
              </a:p>
            </p:txBody>
          </p:sp>
          <p:pic>
            <p:nvPicPr>
              <p:cNvPr id="68" name="Obrázek 67">
                <a:extLst>
                  <a:ext uri="{FF2B5EF4-FFF2-40B4-BE49-F238E27FC236}">
                    <a16:creationId xmlns:a16="http://schemas.microsoft.com/office/drawing/2014/main" id="{41EB401E-B12C-820C-400E-416C3533C8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170673" y="3208202"/>
                <a:ext cx="6255071" cy="93984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04156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BFAA5114-9CC7-C916-CFB3-1B3B44388746}"/>
              </a:ext>
            </a:extLst>
          </p:cNvPr>
          <p:cNvSpPr/>
          <p:nvPr/>
        </p:nvSpPr>
        <p:spPr bwMode="auto">
          <a:xfrm>
            <a:off x="-1241520" y="35112"/>
            <a:ext cx="14665420" cy="6822888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9525" cap="flat" cmpd="sng" algn="ctr">
            <a:solidFill>
              <a:schemeClr val="tx2">
                <a:lumMod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181ADE6E-83D6-5D71-2265-31FFDED9315E}"/>
              </a:ext>
            </a:extLst>
          </p:cNvPr>
          <p:cNvSpPr/>
          <p:nvPr/>
        </p:nvSpPr>
        <p:spPr bwMode="auto">
          <a:xfrm>
            <a:off x="16823690" y="0"/>
            <a:ext cx="5207000" cy="6858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8" name="Podnadpis 4">
            <a:extLst>
              <a:ext uri="{FF2B5EF4-FFF2-40B4-BE49-F238E27FC236}">
                <a16:creationId xmlns:a16="http://schemas.microsoft.com/office/drawing/2014/main" id="{D4FC33D0-861E-CD80-8102-F75DC0D2A931}"/>
              </a:ext>
            </a:extLst>
          </p:cNvPr>
          <p:cNvSpPr txBox="1">
            <a:spLocks/>
          </p:cNvSpPr>
          <p:nvPr/>
        </p:nvSpPr>
        <p:spPr>
          <a:xfrm>
            <a:off x="17394069" y="1917700"/>
            <a:ext cx="3157498" cy="19685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b="1" kern="0" dirty="0">
                <a:solidFill>
                  <a:schemeClr val="bg1"/>
                </a:solidFill>
              </a:rPr>
              <a:t>3.</a:t>
            </a:r>
          </a:p>
          <a:p>
            <a:pPr algn="ctr"/>
            <a:endParaRPr lang="cs-CZ" b="1" kern="0" dirty="0">
              <a:solidFill>
                <a:schemeClr val="bg1"/>
              </a:solidFill>
            </a:endParaRPr>
          </a:p>
          <a:p>
            <a:r>
              <a:rPr lang="cs-CZ" b="1" kern="0" dirty="0">
                <a:solidFill>
                  <a:schemeClr val="bg1"/>
                </a:solidFill>
              </a:rPr>
              <a:t>SVG JE KAMARÁD</a:t>
            </a:r>
          </a:p>
          <a:p>
            <a:r>
              <a:rPr lang="cs-CZ" b="1" kern="0" dirty="0">
                <a:solidFill>
                  <a:schemeClr val="bg1"/>
                </a:solidFill>
              </a:rPr>
              <a:t>PROGRAM DRAW.IO</a:t>
            </a:r>
          </a:p>
        </p:txBody>
      </p:sp>
      <p:pic>
        <p:nvPicPr>
          <p:cNvPr id="30" name="Grafický objekt 29" descr="Prezentace s organizačním diagramem obrys">
            <a:extLst>
              <a:ext uri="{FF2B5EF4-FFF2-40B4-BE49-F238E27FC236}">
                <a16:creationId xmlns:a16="http://schemas.microsoft.com/office/drawing/2014/main" id="{AE77AAF6-9CB7-4175-3294-B9AE24DC0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15618" y="4550200"/>
            <a:ext cx="914400" cy="914400"/>
          </a:xfrm>
          <a:prstGeom prst="rect">
            <a:avLst/>
          </a:prstGeom>
        </p:spPr>
      </p:pic>
      <p:sp>
        <p:nvSpPr>
          <p:cNvPr id="34" name="Ovál 33">
            <a:extLst>
              <a:ext uri="{FF2B5EF4-FFF2-40B4-BE49-F238E27FC236}">
                <a16:creationId xmlns:a16="http://schemas.microsoft.com/office/drawing/2014/main" id="{92B32BA3-624A-6787-3D26-5D6342C0D5C8}"/>
              </a:ext>
            </a:extLst>
          </p:cNvPr>
          <p:cNvSpPr/>
          <p:nvPr/>
        </p:nvSpPr>
        <p:spPr bwMode="auto">
          <a:xfrm>
            <a:off x="18375318" y="4409900"/>
            <a:ext cx="1195000" cy="1195000"/>
          </a:xfrm>
          <a:prstGeom prst="ellips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6B79C9-9CD0-404E-003D-E5A40C2C5D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6248" y="6474763"/>
            <a:ext cx="252000" cy="252000"/>
          </a:xfrm>
        </p:spPr>
        <p:txBody>
          <a:bodyPr/>
          <a:lstStyle/>
          <a:p>
            <a:fld id="{0DE708CC-0C3F-4567-9698-B54C0F35BD31}" type="slidenum">
              <a:rPr lang="cs-CZ" altLang="cs-CZ" noProof="0" smtClean="0">
                <a:solidFill>
                  <a:schemeClr val="bg1"/>
                </a:solidFill>
              </a:rPr>
              <a:pPr/>
              <a:t>9</a:t>
            </a:fld>
            <a:endParaRPr lang="cs-CZ" altLang="cs-CZ" noProof="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29577D2-0661-6542-F500-519E54FAC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8710" y="7085110"/>
            <a:ext cx="6674580" cy="2746940"/>
          </a:xfrm>
          <a:prstGeom prst="rect">
            <a:avLst/>
          </a:prstGeom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1D00EE60-F936-AABF-E7DB-205D73E49A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00400" y="-1365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BDE96A6-E8BE-F88C-C995-95D089A2F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455" y="6913735"/>
            <a:ext cx="5639090" cy="1778091"/>
          </a:xfrm>
          <a:prstGeom prst="rect">
            <a:avLst/>
          </a:prstGeom>
        </p:spPr>
      </p:pic>
      <p:sp>
        <p:nvSpPr>
          <p:cNvPr id="14" name="Podnadpis 4">
            <a:extLst>
              <a:ext uri="{FF2B5EF4-FFF2-40B4-BE49-F238E27FC236}">
                <a16:creationId xmlns:a16="http://schemas.microsoft.com/office/drawing/2014/main" id="{936E3F47-5122-1153-99BE-02794DFB1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170" y="-468630"/>
            <a:ext cx="11974830" cy="1968500"/>
          </a:xfrm>
        </p:spPr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1.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VYCHYTÁVKY V KÓDU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60069435-A88F-F652-3C7B-0DC1D1D31496}"/>
              </a:ext>
            </a:extLst>
          </p:cNvPr>
          <p:cNvGrpSpPr/>
          <p:nvPr/>
        </p:nvGrpSpPr>
        <p:grpSpPr>
          <a:xfrm>
            <a:off x="-12182356" y="1061278"/>
            <a:ext cx="28952903" cy="5298900"/>
            <a:chOff x="-18728240" y="1117942"/>
            <a:chExt cx="28952903" cy="5298900"/>
          </a:xfrm>
        </p:grpSpPr>
        <p:grpSp>
          <p:nvGrpSpPr>
            <p:cNvPr id="15" name="Skupina 14">
              <a:extLst>
                <a:ext uri="{FF2B5EF4-FFF2-40B4-BE49-F238E27FC236}">
                  <a16:creationId xmlns:a16="http://schemas.microsoft.com/office/drawing/2014/main" id="{A9032916-28D3-DBFD-40F3-CC30656D5CE8}"/>
                </a:ext>
              </a:extLst>
            </p:cNvPr>
            <p:cNvGrpSpPr/>
            <p:nvPr/>
          </p:nvGrpSpPr>
          <p:grpSpPr>
            <a:xfrm>
              <a:off x="-18728240" y="1117942"/>
              <a:ext cx="5939329" cy="5298900"/>
              <a:chOff x="3133571" y="1117942"/>
              <a:chExt cx="5939329" cy="5298900"/>
            </a:xfrm>
          </p:grpSpPr>
          <p:pic>
            <p:nvPicPr>
              <p:cNvPr id="53" name="Obrázek 52">
                <a:extLst>
                  <a:ext uri="{FF2B5EF4-FFF2-40B4-BE49-F238E27FC236}">
                    <a16:creationId xmlns:a16="http://schemas.microsoft.com/office/drawing/2014/main" id="{96D6CCE7-52AF-A19E-8475-3C5003620F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16700" y="1831975"/>
                <a:ext cx="4552954" cy="4367434"/>
              </a:xfrm>
              <a:prstGeom prst="rect">
                <a:avLst/>
              </a:prstGeom>
            </p:spPr>
          </p:pic>
          <p:cxnSp>
            <p:nvCxnSpPr>
              <p:cNvPr id="54" name="Přímá spojnice se šipkou 53">
                <a:extLst>
                  <a:ext uri="{FF2B5EF4-FFF2-40B4-BE49-F238E27FC236}">
                    <a16:creationId xmlns:a16="http://schemas.microsoft.com/office/drawing/2014/main" id="{C8B45466-0500-20EC-8DD1-EC77B03DC62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33571" y="6064920"/>
                <a:ext cx="621781" cy="0"/>
              </a:xfrm>
              <a:prstGeom prst="straightConnector1">
                <a:avLst/>
              </a:prstGeom>
              <a:ln w="76200">
                <a:solidFill>
                  <a:schemeClr val="tx2">
                    <a:lumMod val="20000"/>
                    <a:lumOff val="80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Přímá spojnice se šipkou 54">
                <a:extLst>
                  <a:ext uri="{FF2B5EF4-FFF2-40B4-BE49-F238E27FC236}">
                    <a16:creationId xmlns:a16="http://schemas.microsoft.com/office/drawing/2014/main" id="{D409F114-AD84-AE42-6B4F-79FABA1AE2A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41509" y="4199224"/>
                <a:ext cx="621781" cy="0"/>
              </a:xfrm>
              <a:prstGeom prst="straightConnector1">
                <a:avLst/>
              </a:prstGeom>
              <a:ln w="76200">
                <a:solidFill>
                  <a:schemeClr val="tx2">
                    <a:lumMod val="20000"/>
                    <a:lumOff val="80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6" name="Podnadpis 4">
                <a:extLst>
                  <a:ext uri="{FF2B5EF4-FFF2-40B4-BE49-F238E27FC236}">
                    <a16:creationId xmlns:a16="http://schemas.microsoft.com/office/drawing/2014/main" id="{360D6CC6-DE1D-BAC5-8D42-601544E758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35407" y="1272940"/>
                <a:ext cx="5264785" cy="877960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marR="0" indent="0" algn="l" defTabSz="914400" rtl="0" eaLnBrk="1" fontAlgn="base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tabLst/>
                  <a:defRPr lang="cs-CZ" sz="2400" b="0" dirty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marL="457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defRPr sz="2000" b="0">
                    <a:solidFill>
                      <a:schemeClr val="tx1"/>
                    </a:solidFill>
                    <a:latin typeface="+mn-lt"/>
                  </a:defRPr>
                </a:lvl2pPr>
                <a:lvl3pPr marL="914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Tx/>
                  <a:buNone/>
                  <a:defRPr sz="1800" b="0">
                    <a:solidFill>
                      <a:schemeClr val="tx1"/>
                    </a:solidFill>
                    <a:latin typeface="+mn-lt"/>
                  </a:defRPr>
                </a:lvl3pPr>
                <a:lvl4pPr marL="1371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4pPr>
                <a:lvl5pPr marL="18288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5pPr>
                <a:lvl6pPr marL="2286000" indent="0" algn="ctr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 baseline="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cs-CZ" sz="2200" b="1" kern="0" dirty="0">
                    <a:solidFill>
                      <a:schemeClr val="bg1"/>
                    </a:solidFill>
                  </a:rPr>
                  <a:t>Seznam se čísluje stále od jedničky :(</a:t>
                </a:r>
              </a:p>
            </p:txBody>
          </p:sp>
          <p:sp>
            <p:nvSpPr>
              <p:cNvPr id="57" name="Obdélník: se zakulacenými rohy 56">
                <a:extLst>
                  <a:ext uri="{FF2B5EF4-FFF2-40B4-BE49-F238E27FC236}">
                    <a16:creationId xmlns:a16="http://schemas.microsoft.com/office/drawing/2014/main" id="{9546754F-603D-995F-79CA-C0692B3BC101}"/>
                  </a:ext>
                </a:extLst>
              </p:cNvPr>
              <p:cNvSpPr/>
              <p:nvPr/>
            </p:nvSpPr>
            <p:spPr bwMode="auto">
              <a:xfrm>
                <a:off x="3390900" y="1117942"/>
                <a:ext cx="5682000" cy="5298900"/>
              </a:xfrm>
              <a:prstGeom prst="roundRect">
                <a:avLst>
                  <a:gd name="adj" fmla="val 10531"/>
                </a:avLst>
              </a:prstGeom>
              <a:noFill/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58" name="Ovál 57">
                <a:extLst>
                  <a:ext uri="{FF2B5EF4-FFF2-40B4-BE49-F238E27FC236}">
                    <a16:creationId xmlns:a16="http://schemas.microsoft.com/office/drawing/2014/main" id="{92FF2272-81BC-BF42-36C6-9AC1297C103A}"/>
                  </a:ext>
                </a:extLst>
              </p:cNvPr>
              <p:cNvSpPr/>
              <p:nvPr/>
            </p:nvSpPr>
            <p:spPr bwMode="auto">
              <a:xfrm>
                <a:off x="3960683" y="4051707"/>
                <a:ext cx="323062" cy="29503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EB66A2"/>
                </a:solidFill>
                <a:prstDash val="sysDash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59" name="Ovál 58">
                <a:extLst>
                  <a:ext uri="{FF2B5EF4-FFF2-40B4-BE49-F238E27FC236}">
                    <a16:creationId xmlns:a16="http://schemas.microsoft.com/office/drawing/2014/main" id="{E43C8488-672A-A41F-A0C7-CB9CAB855C6E}"/>
                  </a:ext>
                </a:extLst>
              </p:cNvPr>
              <p:cNvSpPr/>
              <p:nvPr/>
            </p:nvSpPr>
            <p:spPr bwMode="auto">
              <a:xfrm>
                <a:off x="3968704" y="5917403"/>
                <a:ext cx="323062" cy="295035"/>
              </a:xfrm>
              <a:prstGeom prst="ellipse">
                <a:avLst/>
              </a:prstGeom>
              <a:noFill/>
              <a:ln w="38100" cap="flat" cmpd="sng" algn="ctr">
                <a:solidFill>
                  <a:srgbClr val="EB66A2"/>
                </a:solidFill>
                <a:prstDash val="sysDash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</p:grpSp>
        <p:grpSp>
          <p:nvGrpSpPr>
            <p:cNvPr id="20" name="Skupina 19">
              <a:extLst>
                <a:ext uri="{FF2B5EF4-FFF2-40B4-BE49-F238E27FC236}">
                  <a16:creationId xmlns:a16="http://schemas.microsoft.com/office/drawing/2014/main" id="{92F184CA-7F1A-C321-FADD-EAD64F9D3CAB}"/>
                </a:ext>
              </a:extLst>
            </p:cNvPr>
            <p:cNvGrpSpPr/>
            <p:nvPr/>
          </p:nvGrpSpPr>
          <p:grpSpPr>
            <a:xfrm>
              <a:off x="-11536699" y="1117942"/>
              <a:ext cx="7620216" cy="5298900"/>
              <a:chOff x="3170388" y="1117942"/>
              <a:chExt cx="7620216" cy="5298900"/>
            </a:xfrm>
          </p:grpSpPr>
          <p:pic>
            <p:nvPicPr>
              <p:cNvPr id="48" name="Obrázek 47">
                <a:extLst>
                  <a:ext uri="{FF2B5EF4-FFF2-40B4-BE49-F238E27FC236}">
                    <a16:creationId xmlns:a16="http://schemas.microsoft.com/office/drawing/2014/main" id="{F7BF7EA5-C9FF-03F4-72F1-DEBDA7BF5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78761" y="2613350"/>
                <a:ext cx="6159817" cy="1936850"/>
              </a:xfrm>
              <a:prstGeom prst="rect">
                <a:avLst/>
              </a:prstGeom>
            </p:spPr>
          </p:pic>
          <p:sp>
            <p:nvSpPr>
              <p:cNvPr id="49" name="Ovál 48">
                <a:extLst>
                  <a:ext uri="{FF2B5EF4-FFF2-40B4-BE49-F238E27FC236}">
                    <a16:creationId xmlns:a16="http://schemas.microsoft.com/office/drawing/2014/main" id="{68F160B1-1707-6BE4-931E-6169A45A1E66}"/>
                  </a:ext>
                </a:extLst>
              </p:cNvPr>
              <p:cNvSpPr/>
              <p:nvPr/>
            </p:nvSpPr>
            <p:spPr bwMode="auto">
              <a:xfrm>
                <a:off x="9252568" y="2824073"/>
                <a:ext cx="374136" cy="39414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EB66A2"/>
                </a:solidFill>
                <a:prstDash val="sysDash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u="none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50" name="Obdélník: se zakulacenými rohy 49">
                <a:extLst>
                  <a:ext uri="{FF2B5EF4-FFF2-40B4-BE49-F238E27FC236}">
                    <a16:creationId xmlns:a16="http://schemas.microsoft.com/office/drawing/2014/main" id="{181E574C-4B98-7ACC-F3E5-FD78340DA19F}"/>
                  </a:ext>
                </a:extLst>
              </p:cNvPr>
              <p:cNvSpPr/>
              <p:nvPr/>
            </p:nvSpPr>
            <p:spPr bwMode="auto">
              <a:xfrm>
                <a:off x="3170388" y="1117942"/>
                <a:ext cx="6634661" cy="5298900"/>
              </a:xfrm>
              <a:prstGeom prst="roundRect">
                <a:avLst>
                  <a:gd name="adj" fmla="val 10531"/>
                </a:avLst>
              </a:prstGeom>
              <a:noFill/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51" name="Podnadpis 4">
                <a:extLst>
                  <a:ext uri="{FF2B5EF4-FFF2-40B4-BE49-F238E27FC236}">
                    <a16:creationId xmlns:a16="http://schemas.microsoft.com/office/drawing/2014/main" id="{2D020D89-D29D-D00A-26B4-DB7E6A63B3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03421" y="1232527"/>
                <a:ext cx="5767753" cy="877960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marR="0" indent="0" algn="l" defTabSz="914400" rtl="0" eaLnBrk="1" fontAlgn="base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tabLst/>
                  <a:defRPr lang="cs-CZ" sz="2400" b="0" dirty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marL="457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defRPr sz="2000" b="0">
                    <a:solidFill>
                      <a:schemeClr val="tx1"/>
                    </a:solidFill>
                    <a:latin typeface="+mn-lt"/>
                  </a:defRPr>
                </a:lvl2pPr>
                <a:lvl3pPr marL="914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Tx/>
                  <a:buNone/>
                  <a:defRPr sz="1800" b="0">
                    <a:solidFill>
                      <a:schemeClr val="tx1"/>
                    </a:solidFill>
                    <a:latin typeface="+mn-lt"/>
                  </a:defRPr>
                </a:lvl3pPr>
                <a:lvl4pPr marL="1371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4pPr>
                <a:lvl5pPr marL="18288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5pPr>
                <a:lvl6pPr marL="2286000" indent="0" algn="ctr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 baseline="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cs-CZ" sz="2200" b="1" kern="0" dirty="0">
                    <a:solidFill>
                      <a:schemeClr val="bg1"/>
                    </a:solidFill>
                  </a:rPr>
                  <a:t>Správa (vlevo) &gt; Nastavení &gt; Upravit HTML zdroj </a:t>
                </a:r>
              </a:p>
            </p:txBody>
          </p:sp>
          <p:sp>
            <p:nvSpPr>
              <p:cNvPr id="52" name="Šipka: doprava 51">
                <a:extLst>
                  <a:ext uri="{FF2B5EF4-FFF2-40B4-BE49-F238E27FC236}">
                    <a16:creationId xmlns:a16="http://schemas.microsoft.com/office/drawing/2014/main" id="{7130DC33-6736-3C88-AF02-E558BBDE986A}"/>
                  </a:ext>
                </a:extLst>
              </p:cNvPr>
              <p:cNvSpPr/>
              <p:nvPr/>
            </p:nvSpPr>
            <p:spPr bwMode="auto">
              <a:xfrm>
                <a:off x="10201337" y="3429000"/>
                <a:ext cx="589267" cy="617449"/>
              </a:xfrm>
              <a:prstGeom prst="rightArrow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</p:grpSp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6B530241-FA42-FDA1-150B-839E94A95980}"/>
                </a:ext>
              </a:extLst>
            </p:cNvPr>
            <p:cNvGrpSpPr/>
            <p:nvPr/>
          </p:nvGrpSpPr>
          <p:grpSpPr>
            <a:xfrm>
              <a:off x="-12360275" y="1117942"/>
              <a:ext cx="14548324" cy="5298900"/>
              <a:chOff x="9813182" y="1117942"/>
              <a:chExt cx="14548324" cy="5298900"/>
            </a:xfrm>
          </p:grpSpPr>
          <p:sp>
            <p:nvSpPr>
              <p:cNvPr id="44" name="Šipka: doprava 43">
                <a:extLst>
                  <a:ext uri="{FF2B5EF4-FFF2-40B4-BE49-F238E27FC236}">
                    <a16:creationId xmlns:a16="http://schemas.microsoft.com/office/drawing/2014/main" id="{97EDD3F6-B650-639B-1D01-23BDF9815F77}"/>
                  </a:ext>
                </a:extLst>
              </p:cNvPr>
              <p:cNvSpPr/>
              <p:nvPr/>
            </p:nvSpPr>
            <p:spPr bwMode="auto">
              <a:xfrm>
                <a:off x="9813182" y="3428999"/>
                <a:ext cx="589267" cy="617449"/>
              </a:xfrm>
              <a:prstGeom prst="rightArrow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46" name="Obdélník: se zakulacenými rohy 45">
                <a:extLst>
                  <a:ext uri="{FF2B5EF4-FFF2-40B4-BE49-F238E27FC236}">
                    <a16:creationId xmlns:a16="http://schemas.microsoft.com/office/drawing/2014/main" id="{787AA95F-ED0A-F988-F1AF-5CCF2EE56FFE}"/>
                  </a:ext>
                </a:extLst>
              </p:cNvPr>
              <p:cNvSpPr/>
              <p:nvPr/>
            </p:nvSpPr>
            <p:spPr bwMode="auto">
              <a:xfrm>
                <a:off x="18577075" y="1117942"/>
                <a:ext cx="5784431" cy="5298900"/>
              </a:xfrm>
              <a:prstGeom prst="roundRect">
                <a:avLst>
                  <a:gd name="adj" fmla="val 10531"/>
                </a:avLst>
              </a:prstGeom>
              <a:noFill/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pic>
            <p:nvPicPr>
              <p:cNvPr id="47" name="Obrázek 46">
                <a:extLst>
                  <a:ext uri="{FF2B5EF4-FFF2-40B4-BE49-F238E27FC236}">
                    <a16:creationId xmlns:a16="http://schemas.microsoft.com/office/drawing/2014/main" id="{A3D03ACA-B975-9DFB-6EC9-A167EA932C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071614" y="1660469"/>
                <a:ext cx="4902319" cy="4154508"/>
              </a:xfrm>
              <a:prstGeom prst="rect">
                <a:avLst/>
              </a:prstGeom>
            </p:spPr>
          </p:pic>
        </p:grp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A049E67E-1B25-5369-D2C7-01F7BC02C8CD}"/>
                </a:ext>
              </a:extLst>
            </p:cNvPr>
            <p:cNvGrpSpPr/>
            <p:nvPr/>
          </p:nvGrpSpPr>
          <p:grpSpPr>
            <a:xfrm>
              <a:off x="2529937" y="1117942"/>
              <a:ext cx="7694726" cy="5298900"/>
              <a:chOff x="9987632" y="1117942"/>
              <a:chExt cx="7694726" cy="5298900"/>
            </a:xfrm>
          </p:grpSpPr>
          <p:sp>
            <p:nvSpPr>
              <p:cNvPr id="35" name="Obdélník: se zakulacenými rohy 34">
                <a:extLst>
                  <a:ext uri="{FF2B5EF4-FFF2-40B4-BE49-F238E27FC236}">
                    <a16:creationId xmlns:a16="http://schemas.microsoft.com/office/drawing/2014/main" id="{26621EB6-28C2-7F6F-30E3-EF4B05A0F67A}"/>
                  </a:ext>
                </a:extLst>
              </p:cNvPr>
              <p:cNvSpPr/>
              <p:nvPr/>
            </p:nvSpPr>
            <p:spPr bwMode="auto">
              <a:xfrm>
                <a:off x="10830574" y="1117942"/>
                <a:ext cx="6851784" cy="5298900"/>
              </a:xfrm>
              <a:prstGeom prst="roundRect">
                <a:avLst>
                  <a:gd name="adj" fmla="val 10531"/>
                </a:avLst>
              </a:prstGeom>
              <a:noFill/>
              <a:ln w="38100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38" name="Šipka: doprava 37">
                <a:extLst>
                  <a:ext uri="{FF2B5EF4-FFF2-40B4-BE49-F238E27FC236}">
                    <a16:creationId xmlns:a16="http://schemas.microsoft.com/office/drawing/2014/main" id="{BB44272F-6083-AEBD-E894-EF030DF3A6EF}"/>
                  </a:ext>
                </a:extLst>
              </p:cNvPr>
              <p:cNvSpPr/>
              <p:nvPr/>
            </p:nvSpPr>
            <p:spPr bwMode="auto">
              <a:xfrm>
                <a:off x="9987632" y="3446556"/>
                <a:ext cx="589267" cy="617449"/>
              </a:xfrm>
              <a:prstGeom prst="rightArrow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2">
                    <a:lumMod val="20000"/>
                    <a:lumOff val="8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FR" sz="2800" b="0" i="0" strike="noStrike" cap="none" normalizeH="0" baseline="0" dirty="0" err="1">
                  <a:ln>
                    <a:noFill/>
                  </a:ln>
                  <a:solidFill>
                    <a:schemeClr val="bg1"/>
                  </a:solidFill>
                  <a:effectLst/>
                  <a:latin typeface="+mn-lt"/>
                </a:endParaRPr>
              </a:p>
            </p:txBody>
          </p:sp>
          <p:sp>
            <p:nvSpPr>
              <p:cNvPr id="39" name="Podnadpis 4">
                <a:extLst>
                  <a:ext uri="{FF2B5EF4-FFF2-40B4-BE49-F238E27FC236}">
                    <a16:creationId xmlns:a16="http://schemas.microsoft.com/office/drawing/2014/main" id="{2259CB80-4889-0C8E-DC9C-1AF643EBD36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449601" y="1502183"/>
                <a:ext cx="5944468" cy="877960"/>
              </a:xfrm>
              <a:prstGeom prst="rect">
                <a:avLst/>
              </a:prstGeom>
            </p:spPr>
            <p:txBody>
              <a:bodyPr vert="horz" lIns="0" tIns="0" rIns="0" bIns="0" rtlCol="0" anchor="t">
                <a:noAutofit/>
              </a:bodyPr>
              <a:lstStyle>
                <a:lvl1pPr marL="0" marR="0" indent="0" algn="l" defTabSz="914400" rtl="0" eaLnBrk="1" fontAlgn="base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tabLst/>
                  <a:defRPr lang="cs-CZ" sz="2400" b="0" dirty="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  <a:lvl2pPr marL="457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tx2"/>
                  </a:buClr>
                  <a:buSzPct val="100000"/>
                  <a:buFontTx/>
                  <a:buNone/>
                  <a:defRPr sz="2000" b="0">
                    <a:solidFill>
                      <a:schemeClr val="tx1"/>
                    </a:solidFill>
                    <a:latin typeface="+mn-lt"/>
                  </a:defRPr>
                </a:lvl2pPr>
                <a:lvl3pPr marL="914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folHlink"/>
                  </a:buClr>
                  <a:buSzPct val="80000"/>
                  <a:buFontTx/>
                  <a:buNone/>
                  <a:defRPr sz="1800" b="0">
                    <a:solidFill>
                      <a:schemeClr val="tx1"/>
                    </a:solidFill>
                    <a:latin typeface="+mn-lt"/>
                  </a:defRPr>
                </a:lvl3pPr>
                <a:lvl4pPr marL="1371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2"/>
                  </a:buClr>
                  <a:buSzPct val="90000"/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4pPr>
                <a:lvl5pPr marL="18288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Tx/>
                  <a:buNone/>
                  <a:defRPr sz="1600" b="0">
                    <a:solidFill>
                      <a:schemeClr val="tx1"/>
                    </a:solidFill>
                    <a:latin typeface="+mn-lt"/>
                  </a:defRPr>
                </a:lvl5pPr>
                <a:lvl6pPr marL="2286000" indent="0" algn="ctr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6pPr>
                <a:lvl7pPr marL="27432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 baseline="0">
                    <a:solidFill>
                      <a:schemeClr val="tx1"/>
                    </a:solidFill>
                    <a:latin typeface="+mn-lt"/>
                  </a:defRPr>
                </a:lvl7pPr>
                <a:lvl8pPr marL="32004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8pPr>
                <a:lvl9pPr marL="3657600" indent="0" algn="ctr" rtl="0" eaLnBrk="1" fontAlgn="base" hangingPunct="1">
                  <a:lnSpc>
                    <a:spcPts val="18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6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cs-CZ" sz="2200" b="1" kern="0" dirty="0">
                    <a:solidFill>
                      <a:schemeClr val="bg1"/>
                    </a:solidFill>
                  </a:rPr>
                  <a:t>Najdu řádek textu, který dělá problém,</a:t>
                </a:r>
              </a:p>
              <a:p>
                <a:r>
                  <a:rPr lang="cs-CZ" sz="2200" b="1" kern="0" dirty="0">
                    <a:solidFill>
                      <a:schemeClr val="bg1"/>
                    </a:solidFill>
                  </a:rPr>
                  <a:t>nad ním začíná příkaz pro začátek seznamu </a:t>
                </a:r>
              </a:p>
            </p:txBody>
          </p:sp>
          <p:pic>
            <p:nvPicPr>
              <p:cNvPr id="43" name="Obrázek 42">
                <a:extLst>
                  <a:ext uri="{FF2B5EF4-FFF2-40B4-BE49-F238E27FC236}">
                    <a16:creationId xmlns:a16="http://schemas.microsoft.com/office/drawing/2014/main" id="{FE2B2B40-0417-1A15-1832-4108AD06B3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170673" y="3208202"/>
                <a:ext cx="6255071" cy="93984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39422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16-9-cz-v11.potx" id="{850E93A8-45C9-4C23-9306-30E4FC2F50F2}" vid="{13F8A24C-E6A5-454D-8F66-47FE17FE1E3B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muni-arts-prezentace-16-9-cz-v11</Template>
  <TotalTime>4586</TotalTime>
  <Words>806</Words>
  <Application>Microsoft Office PowerPoint</Application>
  <PresentationFormat>Širokoúhlá obrazovka</PresentationFormat>
  <Paragraphs>210</Paragraphs>
  <Slides>15</Slides>
  <Notes>1</Notes>
  <HiddenSlides>0</HiddenSlides>
  <MMClips>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1" baseType="lpstr">
      <vt:lpstr>-apple-system</vt:lpstr>
      <vt:lpstr>Arial</vt:lpstr>
      <vt:lpstr>Open Sans</vt:lpstr>
      <vt:lpstr>Tahoma</vt:lpstr>
      <vt:lpstr>Wingdings</vt:lpstr>
      <vt:lpstr>Prezentace_MU_CZ</vt:lpstr>
      <vt:lpstr>E-learning v praxi  užitečné metody a nástroje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Zdroje </vt:lpstr>
      <vt:lpstr>Zdroje </vt:lpstr>
      <vt:lpstr>DĚKUJI ZA POZORNOST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Využití AI při práci s ELF</dc:title>
  <dc:creator>Lucie Braunerová</dc:creator>
  <cp:lastModifiedBy>Lucie Braunerová</cp:lastModifiedBy>
  <cp:revision>32</cp:revision>
  <cp:lastPrinted>1601-01-01T00:00:00Z</cp:lastPrinted>
  <dcterms:created xsi:type="dcterms:W3CDTF">2023-09-10T09:38:10Z</dcterms:created>
  <dcterms:modified xsi:type="dcterms:W3CDTF">2023-11-14T16:29:54Z</dcterms:modified>
</cp:coreProperties>
</file>