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  <p:sldMasterId id="2147483664" r:id="rId5"/>
  </p:sldMasterIdLst>
  <p:notesMasterIdLst>
    <p:notesMasterId r:id="rId21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12192000" cy="6858000"/>
  <p:notesSz cx="6858000" cy="9144000"/>
  <p:embeddedFontLst>
    <p:embeddedFont>
      <p:font typeface="Tahoma" panose="020B0604030504040204" pitchFamily="34" charset="0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428">
          <p15:clr>
            <a:srgbClr val="A4A3A4"/>
          </p15:clr>
        </p15:guide>
        <p15:guide id="7" pos="7224">
          <p15:clr>
            <a:srgbClr val="A4A3A4"/>
          </p15:clr>
        </p15:guide>
        <p15:guide id="8" pos="909">
          <p15:clr>
            <a:srgbClr val="A4A3A4"/>
          </p15:clr>
        </p15:guide>
        <p15:guide id="9" pos="3688">
          <p15:clr>
            <a:srgbClr val="A4A3A4"/>
          </p15:clr>
        </p15:guide>
        <p15:guide id="10" pos="3968">
          <p15:clr>
            <a:srgbClr val="A4A3A4"/>
          </p15:clr>
        </p15:guide>
      </p15:sldGuideLst>
    </p:ext>
    <p:ext uri="GoogleSlidesCustomDataVersion2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27" roundtripDataSignature="AMtx7mjmDyjYrHLYa7rUJkUiEyJLnZkbx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bora Novotná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F59437-A6A2-B7BB-4744-83749270D0C0}" v="36" dt="2024-01-19T09:17:19.428"/>
    <p1510:client id="{A1B073A4-140B-4EA5-A082-FBD1C6E7D592}" v="3" dt="2024-01-18T12:41:49.237"/>
  </p1510:revLst>
</p1510:revInfo>
</file>

<file path=ppt/tableStyles.xml><?xml version="1.0" encoding="utf-8"?>
<a:tblStyleLst xmlns:a="http://schemas.openxmlformats.org/drawingml/2006/main" def="{ABC7B8B5-3F7D-43E4-92AE-A4A7F5D05566}">
  <a:tblStyle styleId="{ABC7B8B5-3F7D-43E4-92AE-A4A7F5D05566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6E6F8"/>
          </a:solidFill>
        </a:fill>
      </a:tcStyle>
    </a:wholeTbl>
    <a:band1H>
      <a:tcTxStyle/>
      <a:tcStyle>
        <a:tcBdr/>
        <a:fill>
          <a:solidFill>
            <a:srgbClr val="CACAF2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CAF2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34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font" Target="fonts/font2.fntdata"/><Relationship Id="rId28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font" Target="fonts/font1.fntdata"/><Relationship Id="rId27" Type="http://customschemas.google.com/relationships/presentationmetadata" Target="metadata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a Lukášová" userId="S::369921@muni.cz::14a5695d-24cb-49a1-a45b-a78b4f942adf" providerId="AD" clId="Web-{28F59437-A6A2-B7BB-4744-83749270D0C0}"/>
    <pc:docChg chg="modSld">
      <pc:chgData name="Hana Lukášová" userId="S::369921@muni.cz::14a5695d-24cb-49a1-a45b-a78b4f942adf" providerId="AD" clId="Web-{28F59437-A6A2-B7BB-4744-83749270D0C0}" dt="2024-01-19T09:09:45.677" v="7"/>
      <pc:docMkLst>
        <pc:docMk/>
      </pc:docMkLst>
      <pc:sldChg chg="modSp">
        <pc:chgData name="Hana Lukášová" userId="S::369921@muni.cz::14a5695d-24cb-49a1-a45b-a78b4f942adf" providerId="AD" clId="Web-{28F59437-A6A2-B7BB-4744-83749270D0C0}" dt="2024-01-19T09:09:45.677" v="7"/>
        <pc:sldMkLst>
          <pc:docMk/>
          <pc:sldMk cId="0" sldId="265"/>
        </pc:sldMkLst>
        <pc:graphicFrameChg chg="mod modGraphic">
          <ac:chgData name="Hana Lukášová" userId="S::369921@muni.cz::14a5695d-24cb-49a1-a45b-a78b4f942adf" providerId="AD" clId="Web-{28F59437-A6A2-B7BB-4744-83749270D0C0}" dt="2024-01-19T09:09:45.677" v="7"/>
          <ac:graphicFrameMkLst>
            <pc:docMk/>
            <pc:sldMk cId="0" sldId="265"/>
            <ac:graphicFrameMk id="257" creationId="{00000000-0000-0000-0000-000000000000}"/>
          </ac:graphicFrameMkLst>
        </pc:graphicFrameChg>
      </pc:sldChg>
    </pc:docChg>
  </pc:docChgLst>
  <pc:docChgLst>
    <pc:chgData name="Barbora Novotná" userId="3508fbf0-738f-4483-b084-b6919288dd74" providerId="ADAL" clId="{A1B073A4-140B-4EA5-A082-FBD1C6E7D592}"/>
    <pc:docChg chg="undo custSel modSld">
      <pc:chgData name="Barbora Novotná" userId="3508fbf0-738f-4483-b084-b6919288dd74" providerId="ADAL" clId="{A1B073A4-140B-4EA5-A082-FBD1C6E7D592}" dt="2024-01-18T12:50:43.354" v="115" actId="13926"/>
      <pc:docMkLst>
        <pc:docMk/>
      </pc:docMkLst>
      <pc:sldChg chg="modSp mod">
        <pc:chgData name="Barbora Novotná" userId="3508fbf0-738f-4483-b084-b6919288dd74" providerId="ADAL" clId="{A1B073A4-140B-4EA5-A082-FBD1C6E7D592}" dt="2024-01-18T12:18:36.065" v="1" actId="20577"/>
        <pc:sldMkLst>
          <pc:docMk/>
          <pc:sldMk cId="0" sldId="257"/>
        </pc:sldMkLst>
        <pc:spChg chg="mod">
          <ac:chgData name="Barbora Novotná" userId="3508fbf0-738f-4483-b084-b6919288dd74" providerId="ADAL" clId="{A1B073A4-140B-4EA5-A082-FBD1C6E7D592}" dt="2024-01-18T12:18:36.065" v="1" actId="20577"/>
          <ac:spMkLst>
            <pc:docMk/>
            <pc:sldMk cId="0" sldId="257"/>
            <ac:spMk id="134" creationId="{00000000-0000-0000-0000-000000000000}"/>
          </ac:spMkLst>
        </pc:spChg>
      </pc:sldChg>
      <pc:sldChg chg="modSp mod">
        <pc:chgData name="Barbora Novotná" userId="3508fbf0-738f-4483-b084-b6919288dd74" providerId="ADAL" clId="{A1B073A4-140B-4EA5-A082-FBD1C6E7D592}" dt="2024-01-18T12:50:43.354" v="115" actId="13926"/>
        <pc:sldMkLst>
          <pc:docMk/>
          <pc:sldMk cId="0" sldId="263"/>
        </pc:sldMkLst>
        <pc:spChg chg="mod">
          <ac:chgData name="Barbora Novotná" userId="3508fbf0-738f-4483-b084-b6919288dd74" providerId="ADAL" clId="{A1B073A4-140B-4EA5-A082-FBD1C6E7D592}" dt="2024-01-18T12:50:43.354" v="115" actId="13926"/>
          <ac:spMkLst>
            <pc:docMk/>
            <pc:sldMk cId="0" sldId="263"/>
            <ac:spMk id="225" creationId="{00000000-0000-0000-0000-000000000000}"/>
          </ac:spMkLst>
        </pc:spChg>
        <pc:spChg chg="mod">
          <ac:chgData name="Barbora Novotná" userId="3508fbf0-738f-4483-b084-b6919288dd74" providerId="ADAL" clId="{A1B073A4-140B-4EA5-A082-FBD1C6E7D592}" dt="2024-01-18T12:50:35.006" v="114" actId="20577"/>
          <ac:spMkLst>
            <pc:docMk/>
            <pc:sldMk cId="0" sldId="263"/>
            <ac:spMk id="226" creationId="{00000000-0000-0000-0000-000000000000}"/>
          </ac:spMkLst>
        </pc:sp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2-02-03T17:03:23.808" idx="1">
    <p:pos x="10" y="10"/>
    <p:text>doplní Alča přesné položky</p:text>
    <p:extLst>
      <p:ext uri="{C676402C-5697-4E1C-873F-D02D1690AC5C}">
        <p15:threadingInfo xmlns:p15="http://schemas.microsoft.com/office/powerpoint/2012/main" timeZoneBias="0"/>
      </p:ext>
      <p:ext uri="http://customooxmlschemas.google.com/">
  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commentPostId="AAABEiprCbc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6" name="Google Shape;34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Úvodní snímek">
  <p:cSld name="Úvodní snímek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17" name="Google Shape;17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000"/>
            <a:ext cx="2350800" cy="671411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18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ky, text – dva sloupce">
  <p:cSld name="Obrázky, text – dva sloupce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0"/>
          <p:cNvSpPr txBox="1">
            <a:spLocks noGrp="1"/>
          </p:cNvSpPr>
          <p:nvPr>
            <p:ph type="body" idx="1"/>
          </p:nvPr>
        </p:nvSpPr>
        <p:spPr>
          <a:xfrm>
            <a:off x="719997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6" name="Google Shape;86;p30"/>
          <p:cNvSpPr txBox="1">
            <a:spLocks noGrp="1"/>
          </p:cNvSpPr>
          <p:nvPr>
            <p:ph type="body" idx="2"/>
          </p:nvPr>
        </p:nvSpPr>
        <p:spPr>
          <a:xfrm>
            <a:off x="719999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30"/>
          <p:cNvSpPr txBox="1">
            <a:spLocks noGrp="1"/>
          </p:cNvSpPr>
          <p:nvPr>
            <p:ph type="body" idx="3"/>
          </p:nvPr>
        </p:nvSpPr>
        <p:spPr>
          <a:xfrm>
            <a:off x="720724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0"/>
          <p:cNvSpPr txBox="1">
            <a:spLocks noGrp="1"/>
          </p:cNvSpPr>
          <p:nvPr>
            <p:ph type="body" idx="4"/>
          </p:nvPr>
        </p:nvSpPr>
        <p:spPr>
          <a:xfrm>
            <a:off x="6251278" y="4500000"/>
            <a:ext cx="5220000" cy="1331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0"/>
          <p:cNvSpPr txBox="1">
            <a:spLocks noGrp="1"/>
          </p:cNvSpPr>
          <p:nvPr>
            <p:ph type="body" idx="5"/>
          </p:nvPr>
        </p:nvSpPr>
        <p:spPr>
          <a:xfrm>
            <a:off x="6252003" y="4068000"/>
            <a:ext cx="522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Font typeface="Arial"/>
              <a:buNone/>
              <a:defRPr sz="1100" b="1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0"/>
          <p:cNvSpPr txBox="1">
            <a:spLocks noGrp="1"/>
          </p:cNvSpPr>
          <p:nvPr>
            <p:ph type="body" idx="6"/>
          </p:nvPr>
        </p:nvSpPr>
        <p:spPr>
          <a:xfrm>
            <a:off x="6251278" y="718712"/>
            <a:ext cx="5220001" cy="32040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91" name="Google Shape;91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>
  <p:cSld name="Prázdný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3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id="95" name="Google Shape;95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Rozdělovník (alternativní) 1">
  <p:cSld name="Rozdělovník (alternativní) 1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98" name="Google Shape;98;p32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rgbClr val="0000DC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32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  <a:defRPr sz="2400" b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800"/>
            </a:lvl3pPr>
            <a:lvl4pPr lvl="3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440"/>
              <a:buFont typeface="Arial"/>
              <a:buNone/>
              <a:defRPr sz="1600"/>
            </a:lvl4pPr>
            <a:lvl5pPr lvl="4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0" name="Google Shape;100;p32"/>
          <p:cNvSpPr>
            <a:spLocks noGrp="1"/>
          </p:cNvSpPr>
          <p:nvPr>
            <p:ph type="pic" idx="2"/>
          </p:nvPr>
        </p:nvSpPr>
        <p:spPr>
          <a:xfrm>
            <a:off x="6096000" y="0"/>
            <a:ext cx="6096000" cy="6857999"/>
          </a:xfrm>
          <a:prstGeom prst="rect">
            <a:avLst/>
          </a:prstGeom>
          <a:noFill/>
          <a:ln>
            <a:noFill/>
          </a:ln>
        </p:spPr>
      </p:sp>
      <p:pic>
        <p:nvPicPr>
          <p:cNvPr id="101" name="Google Shape;10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14000" y="414000"/>
            <a:ext cx="2350800" cy="671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verzní snímek s obrázkem">
  <p:cSld name="Inverzní snímek s obrázkem">
    <p:bg>
      <p:bgPr>
        <a:solidFill>
          <a:srgbClr val="0000DC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04" name="Google Shape;104;p33"/>
          <p:cNvSpPr>
            <a:spLocks noGrp="1"/>
          </p:cNvSpPr>
          <p:nvPr>
            <p:ph type="pic" idx="2"/>
          </p:nvPr>
        </p:nvSpPr>
        <p:spPr>
          <a:xfrm>
            <a:off x="0" y="1"/>
            <a:ext cx="12192000" cy="5842000"/>
          </a:xfrm>
          <a:prstGeom prst="rect">
            <a:avLst/>
          </a:prstGeom>
          <a:noFill/>
          <a:ln>
            <a:noFill/>
          </a:ln>
        </p:spPr>
      </p:sp>
      <p:pic>
        <p:nvPicPr>
          <p:cNvPr id="105" name="Google Shape;105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5" y="6127200"/>
            <a:ext cx="1134417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snímek">
  <p:cSld name="MUNI snímek">
    <p:bg>
      <p:bgPr>
        <a:solidFill>
          <a:schemeClr val="dk2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108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76488" y="1489837"/>
            <a:ext cx="7639024" cy="36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sarykova univerzita snímek">
  <p:cSld name="Masarykova univerzita snímek">
    <p:bg>
      <p:bgPr>
        <a:solidFill>
          <a:schemeClr val="dk2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50956" y="2298933"/>
            <a:ext cx="8725020" cy="22601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UNI snímek">
  <p:cSld name="MUNI snímek">
    <p:bg>
      <p:bgPr>
        <a:solidFill>
          <a:schemeClr val="dk2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76488" y="1489837"/>
            <a:ext cx="7639024" cy="360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>
  <p:cSld name="Nadpis a obsah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5" name="Google Shape;2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obsah">
  <p:cSld name="Pouze obsah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29" name="Google Shape;29;p20"/>
          <p:cNvSpPr txBox="1">
            <a:spLocks noGrp="1"/>
          </p:cNvSpPr>
          <p:nvPr>
            <p:ph type="body"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0" name="Google Shape;3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. podnadpis a obsah">
  <p:cSld name="Nadpis. podnadpis a obsah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body" idx="1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4"/>
          <p:cNvSpPr txBox="1">
            <a:spLocks noGrp="1"/>
          </p:cNvSpPr>
          <p:nvPr>
            <p:ph type="body" idx="2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7" name="Google Shape;37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porovnání">
  <p:cSld name="Nadpis a porovnání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5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1" name="Google Shape;41;p2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5"/>
          <p:cNvSpPr txBox="1">
            <a:spLocks noGrp="1"/>
          </p:cNvSpPr>
          <p:nvPr>
            <p:ph type="body" idx="1"/>
          </p:nvPr>
        </p:nvSpPr>
        <p:spPr>
          <a:xfrm>
            <a:off x="720000" y="1693622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5"/>
          <p:cNvSpPr txBox="1">
            <a:spLocks noGrp="1"/>
          </p:cNvSpPr>
          <p:nvPr>
            <p:ph type="body" idx="2"/>
          </p:nvPr>
        </p:nvSpPr>
        <p:spPr>
          <a:xfrm>
            <a:off x="6251280" y="1693622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4" name="Google Shape;44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, podnadpis a porovnání">
  <p:cSld name="Nadpis, podnadpis a porovnání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48" name="Google Shape;48;p26"/>
          <p:cNvSpPr txBox="1">
            <a:spLocks noGrp="1"/>
          </p:cNvSpPr>
          <p:nvPr>
            <p:ph type="body" idx="1"/>
          </p:nvPr>
        </p:nvSpPr>
        <p:spPr>
          <a:xfrm>
            <a:off x="720725" y="1296001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body" idx="2"/>
          </p:nvPr>
        </p:nvSpPr>
        <p:spPr>
          <a:xfrm>
            <a:off x="6251278" y="1290515"/>
            <a:ext cx="5220000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51" name="Google Shape;5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26"/>
          <p:cNvSpPr txBox="1">
            <a:spLocks noGrp="1"/>
          </p:cNvSpPr>
          <p:nvPr>
            <p:ph type="body" idx="3"/>
          </p:nvPr>
        </p:nvSpPr>
        <p:spPr>
          <a:xfrm>
            <a:off x="720000" y="1693622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body" idx="4"/>
          </p:nvPr>
        </p:nvSpPr>
        <p:spPr>
          <a:xfrm>
            <a:off x="6251280" y="1693622"/>
            <a:ext cx="5219998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0640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  <a:defRPr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extem">
  <p:cSld name="Obrázek s textem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body" idx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algn="l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 b="0"/>
            </a:lvl1pPr>
            <a:lvl2pPr marL="914400" lvl="1" indent="-355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̶"/>
              <a:defRPr sz="2000"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8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>
            <a:spLocks noGrp="1"/>
          </p:cNvSpPr>
          <p:nvPr>
            <p:ph type="pic" idx="2"/>
          </p:nvPr>
        </p:nvSpPr>
        <p:spPr>
          <a:xfrm>
            <a:off x="729509" y="1665288"/>
            <a:ext cx="6207791" cy="4139998"/>
          </a:xfrm>
          <a:prstGeom prst="rect">
            <a:avLst/>
          </a:prstGeom>
          <a:noFill/>
          <a:ln>
            <a:noFill/>
          </a:ln>
        </p:spPr>
      </p:sp>
      <p:sp>
        <p:nvSpPr>
          <p:cNvPr id="60" name="Google Shape;60;p27"/>
          <p:cNvSpPr txBox="1">
            <a:spLocks noGrp="1"/>
          </p:cNvSpPr>
          <p:nvPr>
            <p:ph type="body" idx="3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61" name="Google Shape;6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, podnadpis a tři sloupce">
  <p:cSld name="Nadpis, podnadpis a tři sloupce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8"/>
          <p:cNvSpPr txBox="1">
            <a:spLocks noGrp="1"/>
          </p:cNvSpPr>
          <p:nvPr>
            <p:ph type="body" idx="1"/>
          </p:nvPr>
        </p:nvSpPr>
        <p:spPr>
          <a:xfrm>
            <a:off x="4440000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body" idx="2"/>
          </p:nvPr>
        </p:nvSpPr>
        <p:spPr>
          <a:xfrm>
            <a:off x="719999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body" idx="3"/>
          </p:nvPr>
        </p:nvSpPr>
        <p:spPr>
          <a:xfrm>
            <a:off x="4440000" y="4414271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8"/>
          <p:cNvSpPr txBox="1">
            <a:spLocks noGrp="1"/>
          </p:cNvSpPr>
          <p:nvPr>
            <p:ph type="body" idx="4"/>
          </p:nvPr>
        </p:nvSpPr>
        <p:spPr>
          <a:xfrm>
            <a:off x="8161200" y="4414270"/>
            <a:ext cx="3312000" cy="1427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sz="1500" b="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 u="none"/>
            </a:lvl2pPr>
            <a:lvl3pPr marL="1371600" lvl="2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2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marL="1828800" lvl="3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350"/>
              <a:buFont typeface="Arial"/>
              <a:buNone/>
              <a:defRPr/>
            </a:lvl4pPr>
            <a:lvl5pPr marL="2286000" lvl="4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500"/>
              <a:buFont typeface="Arial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body" idx="5"/>
          </p:nvPr>
        </p:nvSpPr>
        <p:spPr>
          <a:xfrm>
            <a:off x="72072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body" idx="6"/>
          </p:nvPr>
        </p:nvSpPr>
        <p:spPr>
          <a:xfrm>
            <a:off x="4440475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body" idx="7"/>
          </p:nvPr>
        </p:nvSpPr>
        <p:spPr>
          <a:xfrm>
            <a:off x="8161436" y="4025136"/>
            <a:ext cx="3311525" cy="2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2286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buFont typeface="Arial"/>
              <a:buNone/>
              <a:defRPr sz="1000" b="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body" idx="8"/>
          </p:nvPr>
        </p:nvSpPr>
        <p:spPr>
          <a:xfrm>
            <a:off x="719999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8"/>
          <p:cNvSpPr txBox="1">
            <a:spLocks noGrp="1"/>
          </p:cNvSpPr>
          <p:nvPr>
            <p:ph type="body" idx="9"/>
          </p:nvPr>
        </p:nvSpPr>
        <p:spPr>
          <a:xfrm>
            <a:off x="8160001" y="1692002"/>
            <a:ext cx="3311525" cy="22307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8"/>
          <p:cNvSpPr txBox="1">
            <a:spLocks noGrp="1"/>
          </p:cNvSpPr>
          <p:nvPr>
            <p:ph type="body" idx="13"/>
          </p:nvPr>
        </p:nvSpPr>
        <p:spPr>
          <a:xfrm>
            <a:off x="720725" y="1296001"/>
            <a:ext cx="10752138" cy="27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4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2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6" name="Google Shape;76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>
  <p:cSld name="Pouze nadpis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9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lvl="0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l">
              <a:spcBef>
                <a:spcPts val="0"/>
              </a:spcBef>
              <a:spcAft>
                <a:spcPts val="0"/>
              </a:spcAft>
              <a:buNone/>
              <a:defRPr sz="1200" b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80" name="Google Shape;80;p29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222222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43584" y="6127425"/>
            <a:ext cx="1134416" cy="3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None/>
              <a:defRPr sz="1200" b="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287D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15" name="Google Shape;115;p21"/>
          <p:cNvSpPr txBox="1"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5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m.jcmm.cz/Registration.aspx?ListId=6380914084199671522154669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ockari.cz/pages/files/manual-pro-skolitele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c.cz/obory-soc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cmm.cz/projekt/soc_ucitele/o-projekt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sockari.cz/pro-studenty" TargetMode="External"/><Relationship Id="rId4" Type="http://schemas.openxmlformats.org/officeDocument/2006/relationships/hyperlink" Target="https://sockari.cz/pages/files/manual-pro-skolitele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i.cz/uchazeci/vzdelavani-po-cely-zivo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prostredoskolaky.muni.cz/soc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  <p:sp>
        <p:nvSpPr>
          <p:cNvPr id="124" name="Google Shape;124;p1"/>
          <p:cNvSpPr txBox="1"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Středoškolská odborná soutěž - SOČ</a:t>
            </a:r>
            <a:endParaRPr/>
          </a:p>
        </p:txBody>
      </p:sp>
      <p:pic>
        <p:nvPicPr>
          <p:cNvPr id="125" name="Google Shape;12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36610" y="169682"/>
            <a:ext cx="2823492" cy="1677972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"/>
          <p:cNvSpPr txBox="1"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11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11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10</a:t>
            </a:fld>
            <a:endParaRPr/>
          </a:p>
        </p:txBody>
      </p:sp>
      <p:sp>
        <p:nvSpPr>
          <p:cNvPr id="265" name="Google Shape;265;p11"/>
          <p:cNvSpPr txBox="1">
            <a:spLocks noGrp="1"/>
          </p:cNvSpPr>
          <p:nvPr>
            <p:ph type="title"/>
          </p:nvPr>
        </p:nvSpPr>
        <p:spPr>
          <a:xfrm>
            <a:off x="720000" y="378000"/>
            <a:ext cx="10753200" cy="793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Harmonogram SOČ</a:t>
            </a:r>
            <a:endParaRPr/>
          </a:p>
        </p:txBody>
      </p:sp>
      <p:grpSp>
        <p:nvGrpSpPr>
          <p:cNvPr id="266" name="Google Shape;266;p11"/>
          <p:cNvGrpSpPr/>
          <p:nvPr/>
        </p:nvGrpSpPr>
        <p:grpSpPr>
          <a:xfrm>
            <a:off x="721062" y="1629688"/>
            <a:ext cx="10752138" cy="2898140"/>
            <a:chOff x="0" y="0"/>
            <a:chExt cx="10752138" cy="2898140"/>
          </a:xfrm>
        </p:grpSpPr>
        <p:sp>
          <p:nvSpPr>
            <p:cNvPr id="267" name="Google Shape;267;p11"/>
            <p:cNvSpPr/>
            <p:nvPr/>
          </p:nvSpPr>
          <p:spPr>
            <a:xfrm>
              <a:off x="0" y="1242060"/>
              <a:ext cx="10752138" cy="1656080"/>
            </a:xfrm>
            <a:prstGeom prst="notchedRightArrow">
              <a:avLst>
                <a:gd name="adj1" fmla="val 50000"/>
                <a:gd name="adj2" fmla="val 50000"/>
              </a:avLst>
            </a:prstGeom>
            <a:solidFill>
              <a:srgbClr val="C8C8F2"/>
            </a:soli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11"/>
            <p:cNvSpPr/>
            <p:nvPr/>
          </p:nvSpPr>
          <p:spPr>
            <a:xfrm>
              <a:off x="643729" y="0"/>
              <a:ext cx="1271771" cy="15316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11"/>
            <p:cNvSpPr txBox="1"/>
            <p:nvPr/>
          </p:nvSpPr>
          <p:spPr>
            <a:xfrm>
              <a:off x="643729" y="0"/>
              <a:ext cx="1271771" cy="15316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ahoma"/>
                <a:buNone/>
              </a:pPr>
              <a:r>
                <a:rPr lang="cs-CZ" sz="1600" b="1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únor - březen 2024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r>
                <a:rPr lang="cs-CZ" sz="1400" b="0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školitelé přihlašují svoje témata</a:t>
              </a:r>
              <a:endParaRPr/>
            </a:p>
          </p:txBody>
        </p:sp>
        <p:sp>
          <p:nvSpPr>
            <p:cNvPr id="270" name="Google Shape;270;p11"/>
            <p:cNvSpPr/>
            <p:nvPr/>
          </p:nvSpPr>
          <p:spPr>
            <a:xfrm>
              <a:off x="891982" y="1704143"/>
              <a:ext cx="414020" cy="414020"/>
            </a:xfrm>
            <a:prstGeom prst="ellipse">
              <a:avLst/>
            </a:prstGeom>
            <a:gradFill>
              <a:gsLst>
                <a:gs pos="0">
                  <a:srgbClr val="8585FF"/>
                </a:gs>
                <a:gs pos="35000">
                  <a:srgbClr val="ABABFF"/>
                </a:gs>
                <a:gs pos="100000">
                  <a:srgbClr val="DCDCFF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1"/>
            <p:cNvSpPr/>
            <p:nvPr/>
          </p:nvSpPr>
          <p:spPr>
            <a:xfrm>
              <a:off x="1616838" y="0"/>
              <a:ext cx="1371128" cy="2031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1"/>
            <p:cNvSpPr txBox="1"/>
            <p:nvPr/>
          </p:nvSpPr>
          <p:spPr>
            <a:xfrm>
              <a:off x="1616838" y="0"/>
              <a:ext cx="1371128" cy="20313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t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600"/>
                <a:buFont typeface="Arial"/>
                <a:buNone/>
              </a:pPr>
              <a:r>
                <a:rPr lang="cs-CZ" sz="1600" b="1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březen 2024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rPr lang="cs-CZ"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studenti se přihlašují k tématům 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49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Tahoma"/>
                <a:buNone/>
              </a:pPr>
              <a:endParaRPr sz="21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273" name="Google Shape;273;p11"/>
            <p:cNvSpPr/>
            <p:nvPr/>
          </p:nvSpPr>
          <p:spPr>
            <a:xfrm>
              <a:off x="2203146" y="1670082"/>
              <a:ext cx="414020" cy="414020"/>
            </a:xfrm>
            <a:prstGeom prst="ellipse">
              <a:avLst/>
            </a:prstGeom>
            <a:gradFill>
              <a:gsLst>
                <a:gs pos="0">
                  <a:srgbClr val="8585FF"/>
                </a:gs>
                <a:gs pos="35000">
                  <a:srgbClr val="ABABFF"/>
                </a:gs>
                <a:gs pos="100000">
                  <a:srgbClr val="DCDCFF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1"/>
            <p:cNvSpPr/>
            <p:nvPr/>
          </p:nvSpPr>
          <p:spPr>
            <a:xfrm>
              <a:off x="7106856" y="170692"/>
              <a:ext cx="2972467" cy="11325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11"/>
            <p:cNvSpPr txBox="1"/>
            <p:nvPr/>
          </p:nvSpPr>
          <p:spPr>
            <a:xfrm>
              <a:off x="7106856" y="170692"/>
              <a:ext cx="2972467" cy="11325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13775" tIns="113775" rIns="113775" bIns="113775" anchor="b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Tahoma"/>
                <a:buNone/>
              </a:pPr>
              <a:r>
                <a:rPr lang="cs-CZ" sz="1600" b="1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červen 2024 – leden 2025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Tahoma"/>
                <a:buNone/>
              </a:pPr>
              <a:r>
                <a:rPr lang="cs-CZ" sz="1400" b="0" i="0" u="none" strike="noStrike" cap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rPr>
                <a:t>vypracování témat</a:t>
              </a:r>
              <a:endParaRPr/>
            </a:p>
          </p:txBody>
        </p:sp>
        <p:sp>
          <p:nvSpPr>
            <p:cNvPr id="276" name="Google Shape;276;p11"/>
            <p:cNvSpPr/>
            <p:nvPr/>
          </p:nvSpPr>
          <p:spPr>
            <a:xfrm>
              <a:off x="7833838" y="1705605"/>
              <a:ext cx="414020" cy="414020"/>
            </a:xfrm>
            <a:prstGeom prst="ellipse">
              <a:avLst/>
            </a:prstGeom>
            <a:gradFill>
              <a:gsLst>
                <a:gs pos="0">
                  <a:srgbClr val="8585FF"/>
                </a:gs>
                <a:gs pos="35000">
                  <a:srgbClr val="ABABFF"/>
                </a:gs>
                <a:gs pos="100000">
                  <a:srgbClr val="DCDCFF"/>
                </a:gs>
              </a:gsLst>
              <a:lin ang="16200000" scaled="0"/>
            </a:gradFill>
            <a:ln>
              <a:noFill/>
            </a:ln>
            <a:effectLst>
              <a:outerShdw blurRad="40000" dist="20000" dir="5400000" rotWithShape="0">
                <a:srgbClr val="000000">
                  <a:alpha val="37647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7" name="Google Shape;277;p11"/>
          <p:cNvSpPr/>
          <p:nvPr/>
        </p:nvSpPr>
        <p:spPr>
          <a:xfrm>
            <a:off x="4155492" y="3306702"/>
            <a:ext cx="414020" cy="414020"/>
          </a:xfrm>
          <a:prstGeom prst="ellipse">
            <a:avLst/>
          </a:prstGeom>
          <a:gradFill>
            <a:gsLst>
              <a:gs pos="0">
                <a:srgbClr val="8585FF"/>
              </a:gs>
              <a:gs pos="35000">
                <a:srgbClr val="ABABFF"/>
              </a:gs>
              <a:gs pos="100000">
                <a:srgbClr val="DCDCFF"/>
              </a:gs>
            </a:gsLst>
            <a:lin ang="16200000" scaled="0"/>
          </a:gra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8" name="Google Shape;278;p11"/>
          <p:cNvSpPr/>
          <p:nvPr/>
        </p:nvSpPr>
        <p:spPr>
          <a:xfrm>
            <a:off x="5060949" y="3303742"/>
            <a:ext cx="414020" cy="414020"/>
          </a:xfrm>
          <a:prstGeom prst="ellipse">
            <a:avLst/>
          </a:prstGeom>
          <a:gradFill>
            <a:gsLst>
              <a:gs pos="0">
                <a:srgbClr val="8585FF"/>
              </a:gs>
              <a:gs pos="35000">
                <a:srgbClr val="ABABFF"/>
              </a:gs>
              <a:gs pos="100000">
                <a:srgbClr val="DCDCFF"/>
              </a:gs>
            </a:gsLst>
            <a:lin ang="16200000" scaled="0"/>
          </a:gra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9" name="Google Shape;279;p11"/>
          <p:cNvSpPr txBox="1"/>
          <p:nvPr/>
        </p:nvSpPr>
        <p:spPr>
          <a:xfrm>
            <a:off x="3775073" y="1634657"/>
            <a:ext cx="1285876" cy="144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duben 2024</a:t>
            </a:r>
            <a:r>
              <a:rPr lang="cs-CZ" sz="1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školitelé si vybírají studenty ke spolupráci</a:t>
            </a:r>
            <a:endParaRPr/>
          </a:p>
        </p:txBody>
      </p:sp>
      <p:sp>
        <p:nvSpPr>
          <p:cNvPr id="280" name="Google Shape;280;p11"/>
          <p:cNvSpPr txBox="1"/>
          <p:nvPr/>
        </p:nvSpPr>
        <p:spPr>
          <a:xfrm>
            <a:off x="4966386" y="1858906"/>
            <a:ext cx="1558582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duben 2024 </a:t>
            </a: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JCMM vyhlašuje podpořená témata</a:t>
            </a:r>
            <a:endParaRPr/>
          </a:p>
        </p:txBody>
      </p:sp>
      <p:sp>
        <p:nvSpPr>
          <p:cNvPr id="281" name="Google Shape;281;p11"/>
          <p:cNvSpPr/>
          <p:nvPr/>
        </p:nvSpPr>
        <p:spPr>
          <a:xfrm>
            <a:off x="1368901" y="3699327"/>
            <a:ext cx="414020" cy="414020"/>
          </a:xfrm>
          <a:prstGeom prst="ellipse">
            <a:avLst/>
          </a:prstGeom>
          <a:solidFill>
            <a:srgbClr val="FEC799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2" name="Google Shape;282;p11"/>
          <p:cNvSpPr txBox="1"/>
          <p:nvPr/>
        </p:nvSpPr>
        <p:spPr>
          <a:xfrm>
            <a:off x="1028224" y="4177124"/>
            <a:ext cx="1095374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leden – únor 2024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odevzdání prací do školního kola</a:t>
            </a:r>
            <a:endParaRPr/>
          </a:p>
        </p:txBody>
      </p:sp>
      <p:sp>
        <p:nvSpPr>
          <p:cNvPr id="283" name="Google Shape;283;p11"/>
          <p:cNvSpPr/>
          <p:nvPr/>
        </p:nvSpPr>
        <p:spPr>
          <a:xfrm>
            <a:off x="2476986" y="3690889"/>
            <a:ext cx="414020" cy="414020"/>
          </a:xfrm>
          <a:prstGeom prst="ellipse">
            <a:avLst/>
          </a:prstGeom>
          <a:solidFill>
            <a:srgbClr val="FEC799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4" name="Google Shape;284;p11"/>
          <p:cNvSpPr txBox="1"/>
          <p:nvPr/>
        </p:nvSpPr>
        <p:spPr>
          <a:xfrm>
            <a:off x="2530158" y="4177123"/>
            <a:ext cx="991596" cy="1692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únor-březen 2024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školní přehlídky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1"/>
          <p:cNvSpPr/>
          <p:nvPr/>
        </p:nvSpPr>
        <p:spPr>
          <a:xfrm>
            <a:off x="4602714" y="3699327"/>
            <a:ext cx="414020" cy="414020"/>
          </a:xfrm>
          <a:prstGeom prst="ellipse">
            <a:avLst/>
          </a:prstGeom>
          <a:solidFill>
            <a:srgbClr val="FEC799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6" name="Google Shape;286;p11"/>
          <p:cNvSpPr/>
          <p:nvPr/>
        </p:nvSpPr>
        <p:spPr>
          <a:xfrm>
            <a:off x="6180437" y="3692758"/>
            <a:ext cx="414020" cy="414020"/>
          </a:xfrm>
          <a:prstGeom prst="ellipse">
            <a:avLst/>
          </a:prstGeom>
          <a:solidFill>
            <a:srgbClr val="FEC799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87" name="Google Shape;287;p11"/>
          <p:cNvSpPr txBox="1"/>
          <p:nvPr/>
        </p:nvSpPr>
        <p:spPr>
          <a:xfrm>
            <a:off x="4463236" y="4177123"/>
            <a:ext cx="991596" cy="126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březen- duben 2024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okresní přehlídky</a:t>
            </a:r>
            <a:endParaRPr/>
          </a:p>
        </p:txBody>
      </p:sp>
      <p:sp>
        <p:nvSpPr>
          <p:cNvPr id="288" name="Google Shape;288;p11"/>
          <p:cNvSpPr txBox="1"/>
          <p:nvPr/>
        </p:nvSpPr>
        <p:spPr>
          <a:xfrm>
            <a:off x="5858219" y="4177123"/>
            <a:ext cx="1333499" cy="1261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duben – květen 2024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krajské přehlídky  </a:t>
            </a:r>
            <a:endParaRPr/>
          </a:p>
        </p:txBody>
      </p:sp>
      <p:sp>
        <p:nvSpPr>
          <p:cNvPr id="289" name="Google Shape;289;p11"/>
          <p:cNvSpPr/>
          <p:nvPr/>
        </p:nvSpPr>
        <p:spPr>
          <a:xfrm>
            <a:off x="7719993" y="3692758"/>
            <a:ext cx="414020" cy="414020"/>
          </a:xfrm>
          <a:prstGeom prst="ellipse">
            <a:avLst/>
          </a:prstGeom>
          <a:solidFill>
            <a:srgbClr val="FEC799"/>
          </a:solidFill>
          <a:ln>
            <a:noFill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0" name="Google Shape;290;p11"/>
          <p:cNvSpPr txBox="1"/>
          <p:nvPr/>
        </p:nvSpPr>
        <p:spPr>
          <a:xfrm>
            <a:off x="7467263" y="4212649"/>
            <a:ext cx="1333499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červen 2024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celostátní přehlídka</a:t>
            </a:r>
            <a:endParaRPr/>
          </a:p>
        </p:txBody>
      </p:sp>
      <p:sp>
        <p:nvSpPr>
          <p:cNvPr id="291" name="Google Shape;291;p11"/>
          <p:cNvSpPr txBox="1"/>
          <p:nvPr/>
        </p:nvSpPr>
        <p:spPr>
          <a:xfrm>
            <a:off x="4136494" y="1133456"/>
            <a:ext cx="3747314" cy="523220"/>
          </a:xfrm>
          <a:prstGeom prst="rect">
            <a:avLst/>
          </a:prstGeom>
          <a:solidFill>
            <a:srgbClr val="C5C5FF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47. ročník 2024/25</a:t>
            </a:r>
            <a:endParaRPr/>
          </a:p>
        </p:txBody>
      </p:sp>
      <p:sp>
        <p:nvSpPr>
          <p:cNvPr id="292" name="Google Shape;292;p11"/>
          <p:cNvSpPr txBox="1"/>
          <p:nvPr/>
        </p:nvSpPr>
        <p:spPr>
          <a:xfrm>
            <a:off x="4155492" y="5601654"/>
            <a:ext cx="3747315" cy="523220"/>
          </a:xfrm>
          <a:prstGeom prst="rect">
            <a:avLst/>
          </a:prstGeom>
          <a:solidFill>
            <a:srgbClr val="FEC799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46. ročník 2023/24</a:t>
            </a:r>
            <a:endParaRPr/>
          </a:p>
        </p:txBody>
      </p:sp>
      <p:pic>
        <p:nvPicPr>
          <p:cNvPr id="293" name="Google Shape;293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33576" y="5652691"/>
            <a:ext cx="1880323" cy="12027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1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11</a:t>
            </a:fld>
            <a:endParaRPr/>
          </a:p>
        </p:txBody>
      </p:sp>
      <p:sp>
        <p:nvSpPr>
          <p:cNvPr id="300" name="Google Shape;300;p1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Průběh financování SOČ</a:t>
            </a:r>
            <a:endParaRPr/>
          </a:p>
        </p:txBody>
      </p:sp>
      <p:grpSp>
        <p:nvGrpSpPr>
          <p:cNvPr id="301" name="Google Shape;301;p12"/>
          <p:cNvGrpSpPr/>
          <p:nvPr/>
        </p:nvGrpSpPr>
        <p:grpSpPr>
          <a:xfrm>
            <a:off x="2184531" y="396288"/>
            <a:ext cx="7948594" cy="5526448"/>
            <a:chOff x="1463806" y="-1118187"/>
            <a:chExt cx="7948594" cy="5526448"/>
          </a:xfrm>
        </p:grpSpPr>
        <p:sp>
          <p:nvSpPr>
            <p:cNvPr id="302" name="Google Shape;302;p12"/>
            <p:cNvSpPr/>
            <p:nvPr/>
          </p:nvSpPr>
          <p:spPr>
            <a:xfrm>
              <a:off x="4567782" y="53518"/>
              <a:ext cx="1541225" cy="122655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12"/>
            <p:cNvSpPr txBox="1"/>
            <p:nvPr/>
          </p:nvSpPr>
          <p:spPr>
            <a:xfrm>
              <a:off x="4627657" y="113393"/>
              <a:ext cx="1421475" cy="1106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lang="cs-CZ" sz="160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JCMM v dubnu vybere podpořená témata</a:t>
              </a:r>
              <a:endParaRPr/>
            </a:p>
          </p:txBody>
        </p:sp>
        <p:sp>
          <p:nvSpPr>
            <p:cNvPr id="304" name="Google Shape;304;p12"/>
            <p:cNvSpPr/>
            <p:nvPr/>
          </p:nvSpPr>
          <p:spPr>
            <a:xfrm>
              <a:off x="5014576" y="707792"/>
              <a:ext cx="3686607" cy="36866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5522" y="1773"/>
                  </a:moveTo>
                  <a:lnTo>
                    <a:pt x="45522" y="1773"/>
                  </a:lnTo>
                  <a:cubicBezTo>
                    <a:pt x="56353" y="-920"/>
                    <a:pt x="67720" y="-539"/>
                    <a:pt x="78346" y="2874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12"/>
            <p:cNvSpPr/>
            <p:nvPr/>
          </p:nvSpPr>
          <p:spPr>
            <a:xfrm>
              <a:off x="6560396" y="920732"/>
              <a:ext cx="2852004" cy="136337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12"/>
            <p:cNvSpPr txBox="1"/>
            <p:nvPr/>
          </p:nvSpPr>
          <p:spPr>
            <a:xfrm>
              <a:off x="6626951" y="987287"/>
              <a:ext cx="2718894" cy="123026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lang="cs-CZ" sz="160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školitelé a EO dostanou informace o přidělených částkách, studenti začínají pracovat na SOČ</a:t>
              </a:r>
              <a:endParaRPr/>
            </a:p>
          </p:txBody>
        </p:sp>
        <p:sp>
          <p:nvSpPr>
            <p:cNvPr id="307" name="Google Shape;307;p12"/>
            <p:cNvSpPr/>
            <p:nvPr/>
          </p:nvSpPr>
          <p:spPr>
            <a:xfrm>
              <a:off x="5103869" y="-1025175"/>
              <a:ext cx="3686607" cy="36866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93144" y="110015"/>
                  </a:moveTo>
                  <a:cubicBezTo>
                    <a:pt x="89812" y="112223"/>
                    <a:pt x="86267" y="114093"/>
                    <a:pt x="82563" y="115596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12"/>
            <p:cNvSpPr/>
            <p:nvPr/>
          </p:nvSpPr>
          <p:spPr>
            <a:xfrm>
              <a:off x="6122991" y="2568168"/>
              <a:ext cx="2395534" cy="132274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12"/>
            <p:cNvSpPr txBox="1"/>
            <p:nvPr/>
          </p:nvSpPr>
          <p:spPr>
            <a:xfrm>
              <a:off x="6187562" y="2632739"/>
              <a:ext cx="2266392" cy="1193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lang="cs-CZ" sz="160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čerpání přidělených částek probíhá od 1.9. do začátku března </a:t>
              </a:r>
              <a:endParaRPr/>
            </a:p>
          </p:txBody>
        </p:sp>
        <p:sp>
          <p:nvSpPr>
            <p:cNvPr id="310" name="Google Shape;310;p12"/>
            <p:cNvSpPr/>
            <p:nvPr/>
          </p:nvSpPr>
          <p:spPr>
            <a:xfrm>
              <a:off x="4049452" y="455209"/>
              <a:ext cx="3686607" cy="36866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80678" y="116324"/>
                  </a:moveTo>
                  <a:cubicBezTo>
                    <a:pt x="70109" y="120204"/>
                    <a:pt x="58662" y="121032"/>
                    <a:pt x="47645" y="118714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12"/>
            <p:cNvSpPr/>
            <p:nvPr/>
          </p:nvSpPr>
          <p:spPr>
            <a:xfrm>
              <a:off x="2715319" y="2567437"/>
              <a:ext cx="2487900" cy="1560331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12"/>
            <p:cNvSpPr txBox="1"/>
            <p:nvPr/>
          </p:nvSpPr>
          <p:spPr>
            <a:xfrm>
              <a:off x="2791488" y="2643606"/>
              <a:ext cx="2335562" cy="14079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lang="cs-CZ" sz="160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v únoru zasílají jednotlivá EO vyúčtování svých SOČ  na EO RMU</a:t>
              </a:r>
              <a:endParaRPr/>
            </a:p>
          </p:txBody>
        </p:sp>
        <p:sp>
          <p:nvSpPr>
            <p:cNvPr id="313" name="Google Shape;313;p12"/>
            <p:cNvSpPr/>
            <p:nvPr/>
          </p:nvSpPr>
          <p:spPr>
            <a:xfrm>
              <a:off x="1822234" y="-1118187"/>
              <a:ext cx="3686607" cy="36866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52132" y="119482"/>
                  </a:moveTo>
                  <a:lnTo>
                    <a:pt x="52132" y="119482"/>
                  </a:lnTo>
                  <a:cubicBezTo>
                    <a:pt x="46139" y="118689"/>
                    <a:pt x="40300" y="116995"/>
                    <a:pt x="34813" y="114458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12"/>
            <p:cNvSpPr/>
            <p:nvPr/>
          </p:nvSpPr>
          <p:spPr>
            <a:xfrm>
              <a:off x="1463806" y="870473"/>
              <a:ext cx="2701307" cy="144315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12"/>
            <p:cNvSpPr txBox="1"/>
            <p:nvPr/>
          </p:nvSpPr>
          <p:spPr>
            <a:xfrm>
              <a:off x="1534255" y="940922"/>
              <a:ext cx="2560409" cy="130226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Tahoma"/>
                <a:buNone/>
              </a:pPr>
              <a:r>
                <a:rPr lang="cs-CZ" sz="1600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EO RMU zajistí kompletní vyúčtování za uběhlý ročník a zasílá jej JCMM</a:t>
              </a:r>
              <a:endParaRPr/>
            </a:p>
          </p:txBody>
        </p:sp>
        <p:sp>
          <p:nvSpPr>
            <p:cNvPr id="316" name="Google Shape;316;p12"/>
            <p:cNvSpPr/>
            <p:nvPr/>
          </p:nvSpPr>
          <p:spPr>
            <a:xfrm>
              <a:off x="2007595" y="721654"/>
              <a:ext cx="3686607" cy="3686607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45268" y="1837"/>
                  </a:moveTo>
                  <a:lnTo>
                    <a:pt x="45268" y="1837"/>
                  </a:lnTo>
                  <a:cubicBezTo>
                    <a:pt x="54836" y="-586"/>
                    <a:pt x="64854" y="-612"/>
                    <a:pt x="74434" y="1762"/>
                  </a:cubicBezTo>
                </a:path>
              </a:pathLst>
            </a:custGeom>
            <a:noFill/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17" name="Google Shape;317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45422" y="5482963"/>
            <a:ext cx="1901514" cy="1310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1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12</a:t>
            </a:fld>
            <a:endParaRPr/>
          </a:p>
        </p:txBody>
      </p:sp>
      <p:sp>
        <p:nvSpPr>
          <p:cNvPr id="324" name="Google Shape;324;p1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Informace školitele</a:t>
            </a:r>
            <a:endParaRPr/>
          </a:p>
        </p:txBody>
      </p:sp>
      <p:sp>
        <p:nvSpPr>
          <p:cNvPr id="325" name="Google Shape;325;p13"/>
          <p:cNvSpPr txBox="1">
            <a:spLocks noGrp="1"/>
          </p:cNvSpPr>
          <p:nvPr>
            <p:ph type="body" idx="1"/>
          </p:nvPr>
        </p:nvSpPr>
        <p:spPr>
          <a:xfrm>
            <a:off x="1048773" y="1944002"/>
            <a:ext cx="10753200" cy="21710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b="1"/>
              <a:t>Termín</a:t>
            </a:r>
            <a:r>
              <a:rPr lang="cs-CZ"/>
              <a:t> pro přihlašování témat pro rok 2024/25: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Od </a:t>
            </a:r>
            <a:r>
              <a:rPr lang="cs-CZ" b="1"/>
              <a:t>1.2.2024 do 15.3.2024</a:t>
            </a: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Prostřednictvím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odkazu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14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13</a:t>
            </a:fld>
            <a:endParaRPr/>
          </a:p>
        </p:txBody>
      </p:sp>
      <p:sp>
        <p:nvSpPr>
          <p:cNvPr id="332" name="Google Shape;332;p1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Využití finančních prostředků</a:t>
            </a:r>
            <a:endParaRPr/>
          </a:p>
        </p:txBody>
      </p:sp>
      <p:sp>
        <p:nvSpPr>
          <p:cNvPr id="333" name="Google Shape;333;p14"/>
          <p:cNvSpPr txBox="1">
            <a:spLocks noGrp="1"/>
          </p:cNvSpPr>
          <p:nvPr>
            <p:ph type="body" idx="1"/>
          </p:nvPr>
        </p:nvSpPr>
        <p:spPr>
          <a:xfrm>
            <a:off x="720000" y="1527048"/>
            <a:ext cx="10753200" cy="44165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sz="2600"/>
              <a:t>Podpořená témata obdrží finanční </a:t>
            </a:r>
            <a:r>
              <a:rPr lang="cs-CZ" sz="2600" b="1" u="sng">
                <a:solidFill>
                  <a:schemeClr val="hlink"/>
                </a:solidFill>
                <a:hlinkClick r:id="rId3"/>
              </a:rPr>
              <a:t>dotace</a:t>
            </a:r>
            <a:r>
              <a:rPr lang="cs-CZ" sz="2600"/>
              <a:t>, které je možné použít na následující položky: spotřební materiál, chemikálie, součástky na sestavení experimentálního zařízení, studentské licence softwaru, např. CAD pro studenta, který bude zpracovávat návrh interiéru. U teoretických prací náklady na kancelářský materiál a kopírování</a:t>
            </a:r>
            <a:endParaRPr sz="2600"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sz="2600"/>
              <a:t>Částky jsou uvedené </a:t>
            </a:r>
            <a:r>
              <a:rPr lang="cs-CZ" sz="2600" b="1"/>
              <a:t>vždy včetně DPH</a:t>
            </a:r>
            <a:endParaRPr sz="2600"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sz="2600"/>
              <a:t>Pokud si nejste jisti, určitě můžete kontaktovat vaše EO, nebo přímo koordinátory z RMU nebo JCMM</a:t>
            </a:r>
            <a:endParaRPr sz="2600"/>
          </a:p>
        </p:txBody>
      </p:sp>
      <p:pic>
        <p:nvPicPr>
          <p:cNvPr id="334" name="Google Shape;334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70007" y="5561814"/>
            <a:ext cx="1920368" cy="12747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5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1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14</a:t>
            </a:fld>
            <a:endParaRPr/>
          </a:p>
        </p:txBody>
      </p:sp>
      <p:sp>
        <p:nvSpPr>
          <p:cNvPr id="341" name="Google Shape;341;p1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Kontakty</a:t>
            </a:r>
            <a:endParaRPr/>
          </a:p>
        </p:txBody>
      </p:sp>
      <p:sp>
        <p:nvSpPr>
          <p:cNvPr id="342" name="Google Shape;342;p15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b="1"/>
              <a:t>MU: Barbora Novotná</a:t>
            </a:r>
            <a:endParaRPr/>
          </a:p>
          <a:p>
            <a:pPr marL="720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/>
              <a:t>	Tel: 770 186 124, barbora.novotna@rect.muni.cz</a:t>
            </a: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b="1"/>
              <a:t>JCMM: Alena Hynková</a:t>
            </a:r>
            <a:endParaRPr/>
          </a:p>
          <a:p>
            <a:pPr marL="91440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40"/>
              <a:buFont typeface="Arial"/>
              <a:buNone/>
            </a:pPr>
            <a:r>
              <a:rPr lang="cs-CZ" sz="2800"/>
              <a:t>Tel: 724 206 697, alena.hynkova@jcmm.cz</a:t>
            </a:r>
            <a:endParaRPr sz="2800"/>
          </a:p>
        </p:txBody>
      </p:sp>
      <p:pic>
        <p:nvPicPr>
          <p:cNvPr id="343" name="Google Shape;343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64275" y="5495827"/>
            <a:ext cx="2052344" cy="13407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2</a:t>
            </a:fld>
            <a:endParaRPr/>
          </a:p>
        </p:txBody>
      </p:sp>
      <p:sp>
        <p:nvSpPr>
          <p:cNvPr id="133" name="Google Shape;133;p2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Koncept SOČ</a:t>
            </a:r>
            <a:endParaRPr/>
          </a:p>
        </p:txBody>
      </p:sp>
      <p:sp>
        <p:nvSpPr>
          <p:cNvPr id="134" name="Google Shape;134;p2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Prestižní </a:t>
            </a:r>
            <a:r>
              <a:rPr lang="cs-CZ" b="1"/>
              <a:t>soutěž</a:t>
            </a:r>
            <a:r>
              <a:rPr lang="cs-CZ"/>
              <a:t> středoškoláků v řešení problémů v jednom </a:t>
            </a:r>
            <a:r>
              <a:rPr lang="cs-CZ" b="1"/>
              <a:t>z </a:t>
            </a:r>
            <a:r>
              <a:rPr lang="cs-CZ" b="1" u="sng">
                <a:solidFill>
                  <a:schemeClr val="hlink"/>
                </a:solidFill>
                <a:hlinkClick r:id="rId3"/>
              </a:rPr>
              <a:t>18 vědních oborů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SŠ studenti se přihlašují do soutěže </a:t>
            </a:r>
            <a:r>
              <a:rPr lang="cs-CZ" b="1"/>
              <a:t>výběrem témat</a:t>
            </a:r>
            <a:r>
              <a:rPr lang="cs-CZ"/>
              <a:t>, které budou zpracovávat. 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Témata jsou vypsána každý rok vysokými školami, Akademií věd i průmyslovými podniky, které se SOČ spolupracují. </a:t>
            </a:r>
            <a:endParaRPr/>
          </a:p>
        </p:txBody>
      </p:sp>
      <p:pic>
        <p:nvPicPr>
          <p:cNvPr id="135" name="Google Shape;135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89137" y="5832000"/>
            <a:ext cx="1990154" cy="1004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3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3</a:t>
            </a:fld>
            <a:endParaRPr/>
          </a:p>
        </p:txBody>
      </p:sp>
      <p:sp>
        <p:nvSpPr>
          <p:cNvPr id="142" name="Google Shape;142;p3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Koncept SOČ</a:t>
            </a:r>
            <a:endParaRPr/>
          </a:p>
        </p:txBody>
      </p:sp>
      <p:sp>
        <p:nvSpPr>
          <p:cNvPr id="143" name="Google Shape;143;p3"/>
          <p:cNvSpPr txBox="1">
            <a:spLocks noGrp="1"/>
          </p:cNvSpPr>
          <p:nvPr>
            <p:ph type="body"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̶"/>
            </a:pPr>
            <a:r>
              <a:rPr lang="cs-CZ"/>
              <a:t>Na práci spolupracují s </a:t>
            </a:r>
            <a:r>
              <a:rPr lang="cs-CZ" b="1"/>
              <a:t>odborným vědeckým pracovištěm </a:t>
            </a:r>
            <a:r>
              <a:rPr lang="cs-CZ"/>
              <a:t>(formou konzultací)</a:t>
            </a:r>
            <a:endParaRPr/>
          </a:p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52000" lvl="0" indent="-17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̶"/>
            </a:pPr>
            <a:r>
              <a:rPr lang="cs-CZ"/>
              <a:t>Práce SOČ musí splňovat požadavky a náležitosti odborné  vědecké práce. </a:t>
            </a:r>
            <a:endParaRPr/>
          </a:p>
          <a:p>
            <a:pPr marL="720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52000" lvl="0" indent="-17999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̶"/>
            </a:pPr>
            <a:r>
              <a:rPr lang="cs-CZ"/>
              <a:t>Přihlášenou soutěžní práci SOČ </a:t>
            </a:r>
            <a:r>
              <a:rPr lang="cs-CZ" b="1"/>
              <a:t>student obhajuje </a:t>
            </a:r>
            <a:r>
              <a:rPr lang="cs-CZ"/>
              <a:t>(v případě postupu)</a:t>
            </a:r>
            <a:r>
              <a:rPr lang="cs-CZ" b="1"/>
              <a:t> </a:t>
            </a:r>
            <a:r>
              <a:rPr lang="cs-CZ"/>
              <a:t>před odbornou porotou ve </a:t>
            </a:r>
            <a:r>
              <a:rPr lang="cs-CZ" b="1"/>
              <a:t>školním a okresním kole, </a:t>
            </a:r>
            <a:r>
              <a:rPr lang="cs-CZ"/>
              <a:t>případně </a:t>
            </a:r>
            <a:r>
              <a:rPr lang="cs-CZ" b="1"/>
              <a:t>v krajském a celostátním kole</a:t>
            </a:r>
            <a:r>
              <a:rPr lang="cs-CZ"/>
              <a:t>.</a:t>
            </a:r>
            <a:endParaRPr/>
          </a:p>
        </p:txBody>
      </p:sp>
      <p:pic>
        <p:nvPicPr>
          <p:cNvPr id="144" name="Google Shape;14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35994" y="5722070"/>
            <a:ext cx="1712979" cy="11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4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4"/>
          <p:cNvSpPr txBox="1">
            <a:spLocks noGrp="1"/>
          </p:cNvSpPr>
          <p:nvPr>
            <p:ph type="sldNum" idx="12"/>
          </p:nvPr>
        </p:nvSpPr>
        <p:spPr>
          <a:xfrm>
            <a:off x="1450948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4</a:t>
            </a:fld>
            <a:endParaRPr/>
          </a:p>
        </p:txBody>
      </p:sp>
      <p:sp>
        <p:nvSpPr>
          <p:cNvPr id="151" name="Google Shape;151;p4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Jak funguje SOČ  </a:t>
            </a:r>
            <a:endParaRPr/>
          </a:p>
        </p:txBody>
      </p:sp>
      <p:sp>
        <p:nvSpPr>
          <p:cNvPr id="152" name="Google Shape;152;p4"/>
          <p:cNvSpPr txBox="1">
            <a:spLocks noGrp="1"/>
          </p:cNvSpPr>
          <p:nvPr>
            <p:ph type="body" idx="1"/>
          </p:nvPr>
        </p:nvSpPr>
        <p:spPr>
          <a:xfrm>
            <a:off x="720000" y="1316736"/>
            <a:ext cx="10753200" cy="45152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b="1"/>
              <a:t>Informace pro školitele: 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/>
              <a:t>získáte finanční odměnu, dotaci na materiál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/>
              <a:t>poradenský servis a téměř nulová administrativa 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 u="sng">
                <a:solidFill>
                  <a:schemeClr val="hlink"/>
                </a:solidFill>
                <a:hlinkClick r:id="rId3"/>
              </a:rPr>
              <a:t>O projektu</a:t>
            </a:r>
            <a:r>
              <a:rPr lang="cs-CZ"/>
              <a:t>, </a:t>
            </a:r>
            <a:r>
              <a:rPr lang="cs-CZ" u="sng">
                <a:solidFill>
                  <a:schemeClr val="hlink"/>
                </a:solidFill>
                <a:hlinkClick r:id="rId4"/>
              </a:rPr>
              <a:t>e-</a:t>
            </a:r>
            <a:r>
              <a:rPr lang="cs-CZ" u="sng" err="1">
                <a:solidFill>
                  <a:schemeClr val="hlink"/>
                </a:solidFill>
                <a:hlinkClick r:id="rId4"/>
              </a:rPr>
              <a:t>book</a:t>
            </a:r>
            <a:r>
              <a:rPr lang="cs-CZ" u="sng">
                <a:solidFill>
                  <a:schemeClr val="hlink"/>
                </a:solidFill>
                <a:hlinkClick r:id="rId4"/>
              </a:rPr>
              <a:t> pro školitele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 b="1"/>
              <a:t>Informace pro studenty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/>
              <a:t>získají kvalitního školitele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/>
              <a:t>hluboký vhled do tématu na odborném pracovišti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/>
              <a:t>body nebo odpuštění přijímacího řízení na VŠ, dotaci na materiál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cs-CZ" u="sng">
                <a:solidFill>
                  <a:schemeClr val="hlink"/>
                </a:solidFill>
                <a:hlinkClick r:id="rId5"/>
              </a:rPr>
              <a:t>O projektu </a:t>
            </a: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720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id="153" name="Google Shape;153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251154" y="5561814"/>
            <a:ext cx="1901514" cy="11684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>
            <a:spLocks noGrp="1"/>
          </p:cNvSpPr>
          <p:nvPr>
            <p:ph type="ftr" idx="11"/>
          </p:nvPr>
        </p:nvSpPr>
        <p:spPr>
          <a:xfrm>
            <a:off x="720000" y="6139151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5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5</a:t>
            </a:fld>
            <a:endParaRPr/>
          </a:p>
        </p:txBody>
      </p:sp>
      <p:sp>
        <p:nvSpPr>
          <p:cNvPr id="160" name="Google Shape;160;p5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SOČ a její přínosy pro studenty SŠ</a:t>
            </a:r>
            <a:endParaRPr/>
          </a:p>
        </p:txBody>
      </p:sp>
      <p:grpSp>
        <p:nvGrpSpPr>
          <p:cNvPr id="161" name="Google Shape;161;p5"/>
          <p:cNvGrpSpPr/>
          <p:nvPr/>
        </p:nvGrpSpPr>
        <p:grpSpPr>
          <a:xfrm>
            <a:off x="-3959822" y="974761"/>
            <a:ext cx="15376294" cy="5575228"/>
            <a:chOff x="-4680547" y="-717514"/>
            <a:chExt cx="15376294" cy="5575228"/>
          </a:xfrm>
        </p:grpSpPr>
        <p:sp>
          <p:nvSpPr>
            <p:cNvPr id="162" name="Google Shape;162;p5"/>
            <p:cNvSpPr/>
            <p:nvPr/>
          </p:nvSpPr>
          <p:spPr>
            <a:xfrm>
              <a:off x="-4680547" y="-717514"/>
              <a:ext cx="5575228" cy="5575228"/>
            </a:xfrm>
            <a:prstGeom prst="blockArc">
              <a:avLst>
                <a:gd name="adj1" fmla="val 18900000"/>
                <a:gd name="adj2" fmla="val 2700000"/>
                <a:gd name="adj3" fmla="val 387"/>
              </a:avLst>
            </a:prstGeom>
            <a:noFill/>
            <a:ln w="25400" cap="flat" cmpd="sng">
              <a:solidFill>
                <a:srgbClr val="0000A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334030" y="218022"/>
              <a:ext cx="10361717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5"/>
            <p:cNvSpPr txBox="1"/>
            <p:nvPr/>
          </p:nvSpPr>
          <p:spPr>
            <a:xfrm>
              <a:off x="334030" y="218022"/>
              <a:ext cx="10361717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58400" rIns="58400" bIns="584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Tahoma"/>
                <a:buNone/>
              </a:pPr>
              <a:r>
                <a:rPr lang="cs-CZ" sz="23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SOČ je prestižní soutěž s mnohaletou tradicí</a:t>
              </a: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61605" y="163537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692572" y="871760"/>
              <a:ext cx="10003175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 txBox="1"/>
            <p:nvPr/>
          </p:nvSpPr>
          <p:spPr>
            <a:xfrm>
              <a:off x="692572" y="871760"/>
              <a:ext cx="10003175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58400" rIns="58400" bIns="584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Tahoma"/>
                <a:buNone/>
              </a:pPr>
              <a:r>
                <a:rPr lang="cs-CZ" sz="23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Zvýší pravděpodobnost přijetí na VŠ</a:t>
              </a: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420146" y="817275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856524" y="1525498"/>
              <a:ext cx="9839223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5"/>
            <p:cNvSpPr txBox="1"/>
            <p:nvPr/>
          </p:nvSpPr>
          <p:spPr>
            <a:xfrm>
              <a:off x="856524" y="1525498"/>
              <a:ext cx="9839223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58400" rIns="58400" bIns="584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Tahoma"/>
                <a:buNone/>
              </a:pPr>
              <a:r>
                <a:rPr lang="cs-CZ" sz="23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Usnadní jim výběr oboru a VŠ</a:t>
              </a:r>
              <a:endParaRPr/>
            </a:p>
          </p:txBody>
        </p:sp>
        <p:sp>
          <p:nvSpPr>
            <p:cNvPr id="171" name="Google Shape;171;p5"/>
            <p:cNvSpPr/>
            <p:nvPr/>
          </p:nvSpPr>
          <p:spPr>
            <a:xfrm>
              <a:off x="584098" y="1471013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>
              <a:off x="856524" y="2178821"/>
              <a:ext cx="9839223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 txBox="1"/>
            <p:nvPr/>
          </p:nvSpPr>
          <p:spPr>
            <a:xfrm>
              <a:off x="856524" y="2178821"/>
              <a:ext cx="9839223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58400" rIns="58400" bIns="584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Tahoma"/>
                <a:buNone/>
              </a:pPr>
              <a:r>
                <a:rPr lang="cs-CZ" sz="23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Studenti si mohou vyzkoušet vědeckou práci</a:t>
              </a: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>
              <a:off x="584098" y="2124336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>
              <a:off x="692572" y="2832559"/>
              <a:ext cx="10003175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5"/>
            <p:cNvSpPr txBox="1"/>
            <p:nvPr/>
          </p:nvSpPr>
          <p:spPr>
            <a:xfrm>
              <a:off x="692572" y="2832559"/>
              <a:ext cx="10003175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58400" rIns="58400" bIns="584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Tahoma"/>
                <a:buNone/>
              </a:pPr>
              <a:r>
                <a:rPr lang="cs-CZ" sz="23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Nahlédnou do univerzitního a výzkumného vědeckého prostředí</a:t>
              </a:r>
              <a:endParaRPr/>
            </a:p>
          </p:txBody>
        </p:sp>
        <p:sp>
          <p:nvSpPr>
            <p:cNvPr id="177" name="Google Shape;177;p5"/>
            <p:cNvSpPr/>
            <p:nvPr/>
          </p:nvSpPr>
          <p:spPr>
            <a:xfrm>
              <a:off x="420146" y="2778074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>
              <a:off x="334030" y="3486296"/>
              <a:ext cx="10361717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5"/>
            <p:cNvSpPr txBox="1"/>
            <p:nvPr/>
          </p:nvSpPr>
          <p:spPr>
            <a:xfrm>
              <a:off x="334030" y="3486296"/>
              <a:ext cx="10361717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58400" rIns="58400" bIns="584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300"/>
                <a:buFont typeface="Tahoma"/>
                <a:buNone/>
              </a:pPr>
              <a:r>
                <a:rPr lang="cs-CZ" sz="23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Získají zkušenosti nad rámec školních osnov</a:t>
              </a:r>
              <a:endParaRPr/>
            </a:p>
          </p:txBody>
        </p:sp>
        <p:sp>
          <p:nvSpPr>
            <p:cNvPr id="180" name="Google Shape;180;p5"/>
            <p:cNvSpPr/>
            <p:nvPr/>
          </p:nvSpPr>
          <p:spPr>
            <a:xfrm>
              <a:off x="61605" y="3431811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81" name="Google Shape;181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455843" y="5853430"/>
            <a:ext cx="1951349" cy="1004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6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6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6</a:t>
            </a:fld>
            <a:endParaRPr/>
          </a:p>
        </p:txBody>
      </p:sp>
      <p:sp>
        <p:nvSpPr>
          <p:cNvPr id="188" name="Google Shape;188;p6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SOČ a její přínosy pro MU</a:t>
            </a:r>
            <a:endParaRPr/>
          </a:p>
        </p:txBody>
      </p:sp>
      <p:grpSp>
        <p:nvGrpSpPr>
          <p:cNvPr id="189" name="Google Shape;189;p6"/>
          <p:cNvGrpSpPr/>
          <p:nvPr/>
        </p:nvGrpSpPr>
        <p:grpSpPr>
          <a:xfrm>
            <a:off x="-3959822" y="974761"/>
            <a:ext cx="15376294" cy="5575228"/>
            <a:chOff x="-4680547" y="-717514"/>
            <a:chExt cx="15376294" cy="5575228"/>
          </a:xfrm>
        </p:grpSpPr>
        <p:sp>
          <p:nvSpPr>
            <p:cNvPr id="190" name="Google Shape;190;p6"/>
            <p:cNvSpPr/>
            <p:nvPr/>
          </p:nvSpPr>
          <p:spPr>
            <a:xfrm>
              <a:off x="-4680547" y="-717514"/>
              <a:ext cx="5575228" cy="5575228"/>
            </a:xfrm>
            <a:prstGeom prst="blockArc">
              <a:avLst>
                <a:gd name="adj1" fmla="val 18900000"/>
                <a:gd name="adj2" fmla="val 2700000"/>
                <a:gd name="adj3" fmla="val 387"/>
              </a:avLst>
            </a:prstGeom>
            <a:noFill/>
            <a:ln w="25400" cap="flat" cmpd="sng">
              <a:solidFill>
                <a:srgbClr val="0000AE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6"/>
            <p:cNvSpPr/>
            <p:nvPr/>
          </p:nvSpPr>
          <p:spPr>
            <a:xfrm>
              <a:off x="334030" y="218022"/>
              <a:ext cx="10361717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6"/>
            <p:cNvSpPr txBox="1"/>
            <p:nvPr/>
          </p:nvSpPr>
          <p:spPr>
            <a:xfrm>
              <a:off x="334030" y="218022"/>
              <a:ext cx="10361717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43175" rIns="43175" bIns="431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ahoma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Podchycení talentovaných a motivovaných uchazečů</a:t>
              </a:r>
              <a:endParaRPr/>
            </a:p>
          </p:txBody>
        </p:sp>
        <p:sp>
          <p:nvSpPr>
            <p:cNvPr id="193" name="Google Shape;193;p6"/>
            <p:cNvSpPr/>
            <p:nvPr/>
          </p:nvSpPr>
          <p:spPr>
            <a:xfrm>
              <a:off x="61605" y="163537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6"/>
            <p:cNvSpPr/>
            <p:nvPr/>
          </p:nvSpPr>
          <p:spPr>
            <a:xfrm>
              <a:off x="692572" y="871760"/>
              <a:ext cx="10003175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6"/>
            <p:cNvSpPr txBox="1"/>
            <p:nvPr/>
          </p:nvSpPr>
          <p:spPr>
            <a:xfrm>
              <a:off x="692572" y="871760"/>
              <a:ext cx="10003175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43175" rIns="43175" bIns="431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ahoma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Posílení vztahů se SŠ</a:t>
              </a:r>
              <a:endParaRPr/>
            </a:p>
          </p:txBody>
        </p:sp>
        <p:sp>
          <p:nvSpPr>
            <p:cNvPr id="196" name="Google Shape;196;p6"/>
            <p:cNvSpPr/>
            <p:nvPr/>
          </p:nvSpPr>
          <p:spPr>
            <a:xfrm>
              <a:off x="420146" y="817275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6"/>
            <p:cNvSpPr/>
            <p:nvPr/>
          </p:nvSpPr>
          <p:spPr>
            <a:xfrm>
              <a:off x="856524" y="1525498"/>
              <a:ext cx="9839223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6"/>
            <p:cNvSpPr txBox="1"/>
            <p:nvPr/>
          </p:nvSpPr>
          <p:spPr>
            <a:xfrm>
              <a:off x="856524" y="1525498"/>
              <a:ext cx="9839223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43175" rIns="43175" bIns="431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ahoma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Zvýšení informovanosti o možnostech studia na MU mezi studenty SŠ</a:t>
              </a:r>
              <a:endParaRPr/>
            </a:p>
          </p:txBody>
        </p:sp>
        <p:sp>
          <p:nvSpPr>
            <p:cNvPr id="199" name="Google Shape;199;p6"/>
            <p:cNvSpPr/>
            <p:nvPr/>
          </p:nvSpPr>
          <p:spPr>
            <a:xfrm>
              <a:off x="584098" y="1471013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6"/>
            <p:cNvSpPr/>
            <p:nvPr/>
          </p:nvSpPr>
          <p:spPr>
            <a:xfrm>
              <a:off x="856524" y="2178821"/>
              <a:ext cx="9839223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6"/>
            <p:cNvSpPr txBox="1"/>
            <p:nvPr/>
          </p:nvSpPr>
          <p:spPr>
            <a:xfrm>
              <a:off x="856524" y="2178821"/>
              <a:ext cx="9839223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43175" rIns="43175" bIns="431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ahoma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Menší riziko neúspěchu studentů během studia (včasné zjištění výběru dobrého oboru studia)</a:t>
              </a:r>
              <a:endParaRPr/>
            </a:p>
          </p:txBody>
        </p:sp>
        <p:sp>
          <p:nvSpPr>
            <p:cNvPr id="202" name="Google Shape;202;p6"/>
            <p:cNvSpPr/>
            <p:nvPr/>
          </p:nvSpPr>
          <p:spPr>
            <a:xfrm>
              <a:off x="584098" y="2124336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6"/>
            <p:cNvSpPr/>
            <p:nvPr/>
          </p:nvSpPr>
          <p:spPr>
            <a:xfrm>
              <a:off x="692572" y="2832559"/>
              <a:ext cx="10003175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6"/>
            <p:cNvSpPr txBox="1"/>
            <p:nvPr/>
          </p:nvSpPr>
          <p:spPr>
            <a:xfrm>
              <a:off x="692572" y="2832559"/>
              <a:ext cx="10003175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43175" rIns="43175" bIns="431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ahoma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Propagace a vnímání značky MU směrem k budoucím uchazečům</a:t>
              </a:r>
              <a:endParaRPr/>
            </a:p>
          </p:txBody>
        </p:sp>
        <p:sp>
          <p:nvSpPr>
            <p:cNvPr id="205" name="Google Shape;205;p6"/>
            <p:cNvSpPr/>
            <p:nvPr/>
          </p:nvSpPr>
          <p:spPr>
            <a:xfrm>
              <a:off x="420146" y="2778074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6"/>
            <p:cNvSpPr/>
            <p:nvPr/>
          </p:nvSpPr>
          <p:spPr>
            <a:xfrm>
              <a:off x="334030" y="3486296"/>
              <a:ext cx="10361717" cy="435880"/>
            </a:xfrm>
            <a:prstGeom prst="rect">
              <a:avLst/>
            </a:prstGeom>
            <a:solidFill>
              <a:schemeClr val="accent1"/>
            </a:solidFill>
            <a:ln w="254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6"/>
            <p:cNvSpPr txBox="1"/>
            <p:nvPr/>
          </p:nvSpPr>
          <p:spPr>
            <a:xfrm>
              <a:off x="334030" y="3486296"/>
              <a:ext cx="10361717" cy="43588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5975" tIns="43175" rIns="43175" bIns="4317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Tahoma"/>
                <a:buNone/>
              </a:pPr>
              <a:r>
                <a:rPr lang="cs-CZ" sz="1700" b="0" i="0" u="none" strike="noStrike" cap="none">
                  <a:solidFill>
                    <a:schemeClr val="lt1"/>
                  </a:solidFill>
                  <a:latin typeface="Tahoma"/>
                  <a:ea typeface="Tahoma"/>
                  <a:cs typeface="Tahoma"/>
                  <a:sym typeface="Tahoma"/>
                </a:rPr>
                <a:t>Spolupráce s JCMM </a:t>
              </a:r>
              <a:endParaRPr/>
            </a:p>
          </p:txBody>
        </p:sp>
        <p:sp>
          <p:nvSpPr>
            <p:cNvPr id="208" name="Google Shape;208;p6"/>
            <p:cNvSpPr/>
            <p:nvPr/>
          </p:nvSpPr>
          <p:spPr>
            <a:xfrm>
              <a:off x="61605" y="3431811"/>
              <a:ext cx="544850" cy="544850"/>
            </a:xfrm>
            <a:prstGeom prst="ellipse">
              <a:avLst/>
            </a:prstGeom>
            <a:solidFill>
              <a:schemeClr val="lt1"/>
            </a:solidFill>
            <a:ln w="25400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09" name="Google Shape;20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94592" y="5725714"/>
            <a:ext cx="1741260" cy="11322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7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7</a:t>
            </a:fld>
            <a:endParaRPr/>
          </a:p>
        </p:txBody>
      </p:sp>
      <p:sp>
        <p:nvSpPr>
          <p:cNvPr id="216" name="Google Shape;216;p7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Role JCMM v SOČ</a:t>
            </a:r>
            <a:endParaRPr/>
          </a:p>
        </p:txBody>
      </p:sp>
      <p:sp>
        <p:nvSpPr>
          <p:cNvPr id="217" name="Google Shape;217;p7"/>
          <p:cNvSpPr txBox="1">
            <a:spLocks noGrp="1"/>
          </p:cNvSpPr>
          <p:nvPr>
            <p:ph type="body" idx="1"/>
          </p:nvPr>
        </p:nvSpPr>
        <p:spPr>
          <a:xfrm>
            <a:off x="705276" y="1300844"/>
            <a:ext cx="10753200" cy="42563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720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cs-CZ"/>
              <a:t> 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JCMM (původně Jihomoravské centrum pro mezinárodní mobilitu) je specializované neziskové zájmové sdružení právnických osob působící v Jihomoravském kraji.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propojuje instituce s aktivními a nadanými studenty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finanční podpora 10 – 30 tis. Kč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podpora přírodovědných a technických oborů včetně humanitních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spolupráce se sítí koordinátorů na SŠ</a:t>
            </a:r>
            <a:endParaRPr/>
          </a:p>
          <a:p>
            <a:pPr marL="252000" lvl="0" indent="-1799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̶"/>
            </a:pPr>
            <a:r>
              <a:rPr lang="cs-CZ"/>
              <a:t>poradenské služby</a:t>
            </a: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720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endParaRPr/>
          </a:p>
        </p:txBody>
      </p:sp>
      <p:pic>
        <p:nvPicPr>
          <p:cNvPr id="218" name="Google Shape;21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14441" y="5552388"/>
            <a:ext cx="1753827" cy="11778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8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8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8</a:t>
            </a:fld>
            <a:endParaRPr/>
          </a:p>
        </p:txBody>
      </p:sp>
      <p:sp>
        <p:nvSpPr>
          <p:cNvPr id="225" name="Google Shape;225;p8"/>
          <p:cNvSpPr txBox="1"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SOČ na muni.cz</a:t>
            </a:r>
            <a:endParaRPr/>
          </a:p>
        </p:txBody>
      </p:sp>
      <p:sp>
        <p:nvSpPr>
          <p:cNvPr id="226" name="Google Shape;226;p8"/>
          <p:cNvSpPr txBox="1">
            <a:spLocks noGrp="1"/>
          </p:cNvSpPr>
          <p:nvPr>
            <p:ph type="body" idx="1"/>
          </p:nvPr>
        </p:nvSpPr>
        <p:spPr>
          <a:xfrm>
            <a:off x="720000" y="1314450"/>
            <a:ext cx="10753200" cy="451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̶"/>
            </a:pPr>
            <a:r>
              <a:rPr lang="cs-CZ"/>
              <a:t>Základní informace o SOČ na webu muni.cz - Chci studovat/Vzdělávání pro celý život </a:t>
            </a:r>
            <a:r>
              <a:rPr lang="cs-CZ" u="sng">
                <a:solidFill>
                  <a:schemeClr val="hlink"/>
                </a:solidFill>
                <a:hlinkClick r:id="rId3"/>
              </a:rPr>
              <a:t>https://www.muni.cz/uchazeci/vzdelavani-po-cely-zivot</a:t>
            </a:r>
            <a:endParaRPr/>
          </a:p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̶"/>
            </a:pPr>
            <a:r>
              <a:rPr lang="cs-CZ"/>
              <a:t>Kompletnější přehled </a:t>
            </a:r>
            <a:r>
              <a:rPr lang="cs-CZ" u="sng">
                <a:solidFill>
                  <a:schemeClr val="hlink"/>
                </a:solidFill>
                <a:hlinkClick r:id="rId4"/>
              </a:rPr>
              <a:t>https://prostredoskolaky.muni.cz/soc/</a:t>
            </a:r>
            <a:r>
              <a:rPr lang="cs-CZ"/>
              <a:t> - </a:t>
            </a:r>
            <a:r>
              <a:rPr lang="cs-CZ" b="1"/>
              <a:t>doplněno o zapojené fakulty a pracoviště.</a:t>
            </a:r>
            <a:endParaRPr/>
          </a:p>
          <a:p>
            <a:pPr marL="252000" lvl="0" indent="-17999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800"/>
              <a:buChar char="̶"/>
            </a:pPr>
            <a:r>
              <a:rPr lang="cs-CZ"/>
              <a:t>V přípravě je systematické začlenění soutěže v rámci prezentace popularizačních aktivit na webu muni.cz.</a:t>
            </a: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  <a:p>
            <a:pPr marL="252000" lvl="0" indent="-2199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endParaRPr/>
          </a:p>
        </p:txBody>
      </p:sp>
      <p:pic>
        <p:nvPicPr>
          <p:cNvPr id="227" name="Google Shape;227;p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54849" y="5684363"/>
            <a:ext cx="1854380" cy="1045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0"/>
          <p:cNvSpPr txBox="1">
            <a:spLocks noGrp="1"/>
          </p:cNvSpPr>
          <p:nvPr>
            <p:ph type="ftr" idx="11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0"/>
          <p:cNvSpPr txBox="1">
            <a:spLocks noGrp="1"/>
          </p:cNvSpPr>
          <p:nvPr>
            <p:ph type="sldNum" idx="12"/>
          </p:nvPr>
        </p:nvSpPr>
        <p:spPr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9</a:t>
            </a:fld>
            <a:endParaRPr/>
          </a:p>
        </p:txBody>
      </p:sp>
      <p:graphicFrame>
        <p:nvGraphicFramePr>
          <p:cNvPr id="257" name="Google Shape;257;p10"/>
          <p:cNvGraphicFramePr/>
          <p:nvPr>
            <p:extLst>
              <p:ext uri="{D42A27DB-BD31-4B8C-83A1-F6EECF244321}">
                <p14:modId xmlns:p14="http://schemas.microsoft.com/office/powerpoint/2010/main" val="1468829373"/>
              </p:ext>
            </p:extLst>
          </p:nvPr>
        </p:nvGraphicFramePr>
        <p:xfrm>
          <a:off x="414001" y="323640"/>
          <a:ext cx="11345375" cy="6151445"/>
        </p:xfrm>
        <a:graphic>
          <a:graphicData uri="http://schemas.openxmlformats.org/drawingml/2006/table">
            <a:tbl>
              <a:tblPr firstRow="1" bandRow="1">
                <a:noFill/>
                <a:tableStyleId>{ABC7B8B5-3F7D-43E4-92AE-A4A7F5D05566}</a:tableStyleId>
              </a:tblPr>
              <a:tblGrid>
                <a:gridCol w="47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3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2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7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 u="none" strike="noStrike" cap="none"/>
                        <a:t>Harmonogram SOČ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Harmonogram 46. ročníku 2023/2024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800"/>
                        <a:t>Harmonogram 47. ročníku 2024/2025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Přihlašování témat školiteli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1.2.2024 - 15.3.2024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Přihlašování studentů k tématům, psaní motivačních dopisů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1.3.2024 - 25.3.2024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Školitelé si vybírají studenty, s nimiž chtějí spolupracovat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1.4.2024 - 12.4.2024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Vyhlášení podpořených témat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15.04.2024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JCMM podepisuje smlouvu s institucí školitele (MU)</a:t>
                      </a: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2.5.2024 - 30.6.2024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Studenti podepisují smlouvu s JCMM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1.6.2024 - 28.6.2024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Vypracování SOČ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1.7.2023 - 31.1.2024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Odevzdání práce do školního kola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1.1.2024 - 16.2.2024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Školní přehlídky SOČ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leden – březen 2024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0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Okresní přehlídky SOČ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březen – duben 2024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Krajské přehlídky SOČ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duben – 13. květen 2024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169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Celostátní přehlídka SOČ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s-CZ" sz="1600"/>
                        <a:t>21.- 23. června 2024, </a:t>
                      </a:r>
                      <a:br>
                        <a:rPr lang="cs-CZ" sz="1600"/>
                      </a:br>
                      <a:r>
                        <a:rPr lang="cs-CZ" sz="1600"/>
                        <a:t>Střední průmyslová škola elektrotechnická a VOŠ Pardubice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pic>
        <p:nvPicPr>
          <p:cNvPr id="258" name="Google Shape;258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59918" y="5580668"/>
            <a:ext cx="2064911" cy="12716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zentace_MU_CZ">
  <a:themeElements>
    <a:clrScheme name="MUNI">
      <a:dk1>
        <a:srgbClr val="000000"/>
      </a:dk1>
      <a:lt1>
        <a:srgbClr val="FFFFFF"/>
      </a:lt1>
      <a:dk2>
        <a:srgbClr val="0000DC"/>
      </a:dk2>
      <a:lt2>
        <a:srgbClr val="FED141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584def0-d133-445b-933b-b48a763c9017">
      <Terms xmlns="http://schemas.microsoft.com/office/infopath/2007/PartnerControls"/>
    </lcf76f155ced4ddcb4097134ff3c332f>
    <TaxCatchAll xmlns="6a55869b-6b0a-4db3-be28-a123e91fd835" xsi:nil="true"/>
    <SharedWithUsers xmlns="6a55869b-6b0a-4db3-be28-a123e91fd835">
      <UserInfo>
        <DisplayName>Hana Lukášová</DisplayName>
        <AccountId>448</AccountId>
        <AccountType/>
      </UserInfo>
      <UserInfo>
        <DisplayName>Barbora Novotná</DisplayName>
        <AccountId>336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1E326161756074994E3F2CCFCF5700A" ma:contentTypeVersion="18" ma:contentTypeDescription="Vytvoří nový dokument" ma:contentTypeScope="" ma:versionID="d2a63239fae61b9d3fe35cd97e8c008a">
  <xsd:schema xmlns:xsd="http://www.w3.org/2001/XMLSchema" xmlns:xs="http://www.w3.org/2001/XMLSchema" xmlns:p="http://schemas.microsoft.com/office/2006/metadata/properties" xmlns:ns2="3584def0-d133-445b-933b-b48a763c9017" xmlns:ns3="6a55869b-6b0a-4db3-be28-a123e91fd835" targetNamespace="http://schemas.microsoft.com/office/2006/metadata/properties" ma:root="true" ma:fieldsID="80db60481ee3fc7fb3d530a603098e3c" ns2:_="" ns3:_="">
    <xsd:import namespace="3584def0-d133-445b-933b-b48a763c9017"/>
    <xsd:import namespace="6a55869b-6b0a-4db3-be28-a123e91fd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4def0-d133-445b-933b-b48a763c90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Značky obrázků" ma:readOnly="false" ma:fieldId="{5cf76f15-5ced-4ddc-b409-7134ff3c332f}" ma:taxonomyMulti="true" ma:sspId="05144c32-5194-445f-8fa8-b47f4d440b8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5869b-6b0a-4db3-be28-a123e91fd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ea9de1a-d42c-4665-90bd-15785e8ad423}" ma:internalName="TaxCatchAll" ma:showField="CatchAllData" ma:web="6a55869b-6b0a-4db3-be28-a123e91fd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DB96EB-0187-45B6-9841-2E6F395E0C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6C75AB-C60F-4E29-B311-18DD88D13DD2}">
  <ds:schemaRefs>
    <ds:schemaRef ds:uri="3584def0-d133-445b-933b-b48a763c9017"/>
    <ds:schemaRef ds:uri="6a55869b-6b0a-4db3-be28-a123e91fd835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229AE59-7EFE-4E9B-8A2A-832D2D4BAB63}">
  <ds:schemaRefs>
    <ds:schemaRef ds:uri="3584def0-d133-445b-933b-b48a763c9017"/>
    <ds:schemaRef ds:uri="6a55869b-6b0a-4db3-be28-a123e91fd83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15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Prezentace_MU_CZ</vt:lpstr>
      <vt:lpstr>Prezentace_MU_CZ</vt:lpstr>
      <vt:lpstr>Středoškolská odborná soutěž - SOČ</vt:lpstr>
      <vt:lpstr>Koncept SOČ</vt:lpstr>
      <vt:lpstr>Koncept SOČ</vt:lpstr>
      <vt:lpstr>Jak funguje SOČ  </vt:lpstr>
      <vt:lpstr>SOČ a její přínosy pro studenty SŠ</vt:lpstr>
      <vt:lpstr>SOČ a její přínosy pro MU</vt:lpstr>
      <vt:lpstr>Role JCMM v SOČ</vt:lpstr>
      <vt:lpstr>SOČ na muni.cz</vt:lpstr>
      <vt:lpstr>PowerPoint Presentation</vt:lpstr>
      <vt:lpstr>Harmonogram SOČ</vt:lpstr>
      <vt:lpstr>Průběh financování SOČ</vt:lpstr>
      <vt:lpstr>Informace školitele</vt:lpstr>
      <vt:lpstr>Využití finančních prostředků</vt:lpstr>
      <vt:lpstr>Kontakty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Středoškolská odborná soutěž - SOČ</dc:title>
  <dc:creator>Komenda Martin RNDr. Ph.D.</dc:creator>
  <cp:revision>1</cp:revision>
  <dcterms:created xsi:type="dcterms:W3CDTF">2020-01-23T15:19:33Z</dcterms:created>
  <dcterms:modified xsi:type="dcterms:W3CDTF">2024-01-19T09:17:35Z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0x01010001E326161756074994E3F2CCFCF5700A</vt:lpwstr>
  </property>
  <property fmtid="{D5CDD505-2E9C-101B-9397-08002B2CF9AE}" pid="3" name="xd_ProgID">
    <vt:lpwstr/>
  </property>
  <property fmtid="{D5CDD505-2E9C-101B-9397-08002B2CF9AE}" pid="4" name="MediaServiceImageTags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